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2" r:id="rId1"/>
  </p:sldMasterIdLst>
  <p:sldIdLst>
    <p:sldId id="256" r:id="rId2"/>
    <p:sldId id="260" r:id="rId3"/>
    <p:sldId id="259" r:id="rId4"/>
    <p:sldId id="261" r:id="rId5"/>
    <p:sldId id="263" r:id="rId6"/>
    <p:sldId id="264" r:id="rId7"/>
    <p:sldId id="293" r:id="rId8"/>
    <p:sldId id="29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928"/>
  </p:normalViewPr>
  <p:slideViewPr>
    <p:cSldViewPr snapToGrid="0" snapToObjects="1">
      <p:cViewPr varScale="1">
        <p:scale>
          <a:sx n="87" d="100"/>
          <a:sy n="87" d="100"/>
        </p:scale>
        <p:origin x="499"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2ADD9-B762-BC4B-ACB2-2074E5C98F9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F58D365-B391-E642-8CBB-4E3FF2FAD8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46C7078D-5B22-E344-A9B9-131183FAB883}"/>
              </a:ext>
            </a:extLst>
          </p:cNvPr>
          <p:cNvSpPr>
            <a:spLocks noGrp="1"/>
          </p:cNvSpPr>
          <p:nvPr>
            <p:ph type="dt" sz="half" idx="10"/>
          </p:nvPr>
        </p:nvSpPr>
        <p:spPr/>
        <p:txBody>
          <a:bodyPr/>
          <a:lstStyle/>
          <a:p>
            <a:fld id="{4C8255AB-DB88-8C4A-9BEA-FA47F23A870D}" type="datetimeFigureOut">
              <a:rPr lang="en-US" smtClean="0"/>
              <a:t>11/24/2023</a:t>
            </a:fld>
            <a:endParaRPr lang="en-US"/>
          </a:p>
        </p:txBody>
      </p:sp>
      <p:sp>
        <p:nvSpPr>
          <p:cNvPr id="5" name="Footer Placeholder 4">
            <a:extLst>
              <a:ext uri="{FF2B5EF4-FFF2-40B4-BE49-F238E27FC236}">
                <a16:creationId xmlns:a16="http://schemas.microsoft.com/office/drawing/2014/main" id="{3CE3586B-D4B8-B74D-950E-AEC7EF67F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383ACF-A80E-774E-A3E6-B87113431E33}"/>
              </a:ext>
            </a:extLst>
          </p:cNvPr>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12326158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DCCD4-D55C-4C44-9EC7-6CB88A43DE7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81205ED-927E-5849-958B-67813BFA910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0E6309B-5424-B345-8CDE-9EC1C233C15D}"/>
              </a:ext>
            </a:extLst>
          </p:cNvPr>
          <p:cNvSpPr>
            <a:spLocks noGrp="1"/>
          </p:cNvSpPr>
          <p:nvPr>
            <p:ph type="dt" sz="half" idx="10"/>
          </p:nvPr>
        </p:nvSpPr>
        <p:spPr/>
        <p:txBody>
          <a:bodyPr/>
          <a:lstStyle/>
          <a:p>
            <a:fld id="{4C8255AB-DB88-8C4A-9BEA-FA47F23A870D}" type="datetimeFigureOut">
              <a:rPr lang="en-US" smtClean="0"/>
              <a:t>11/24/2023</a:t>
            </a:fld>
            <a:endParaRPr lang="en-US"/>
          </a:p>
        </p:txBody>
      </p:sp>
      <p:sp>
        <p:nvSpPr>
          <p:cNvPr id="5" name="Footer Placeholder 4">
            <a:extLst>
              <a:ext uri="{FF2B5EF4-FFF2-40B4-BE49-F238E27FC236}">
                <a16:creationId xmlns:a16="http://schemas.microsoft.com/office/drawing/2014/main" id="{F4606B83-7DA7-E740-96E4-235629E506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8CC175-A571-B047-9EE4-DF7A1C6DA1E4}"/>
              </a:ext>
            </a:extLst>
          </p:cNvPr>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793420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906595-102E-0F41-B3A3-902C276EECB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74B68E2-1F76-0C41-AFE1-F7FB39EB7A1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C6098A2-8CB6-444A-956C-953FF62D60CA}"/>
              </a:ext>
            </a:extLst>
          </p:cNvPr>
          <p:cNvSpPr>
            <a:spLocks noGrp="1"/>
          </p:cNvSpPr>
          <p:nvPr>
            <p:ph type="dt" sz="half" idx="10"/>
          </p:nvPr>
        </p:nvSpPr>
        <p:spPr/>
        <p:txBody>
          <a:bodyPr/>
          <a:lstStyle/>
          <a:p>
            <a:fld id="{4C8255AB-DB88-8C4A-9BEA-FA47F23A870D}" type="datetimeFigureOut">
              <a:rPr lang="en-US" smtClean="0"/>
              <a:t>11/24/2023</a:t>
            </a:fld>
            <a:endParaRPr lang="en-US"/>
          </a:p>
        </p:txBody>
      </p:sp>
      <p:sp>
        <p:nvSpPr>
          <p:cNvPr id="5" name="Footer Placeholder 4">
            <a:extLst>
              <a:ext uri="{FF2B5EF4-FFF2-40B4-BE49-F238E27FC236}">
                <a16:creationId xmlns:a16="http://schemas.microsoft.com/office/drawing/2014/main" id="{752B45A1-75DF-E844-816A-F5DB7F324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0564DB-53E3-374A-95F1-B9069A3BE747}"/>
              </a:ext>
            </a:extLst>
          </p:cNvPr>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1295445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B788-CD37-2641-9CD5-0D9E90E2759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3F7E730-9641-504F-904C-A78957C1361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F76ECFF-0D2F-6345-BCA3-3A958FD6A797}"/>
              </a:ext>
            </a:extLst>
          </p:cNvPr>
          <p:cNvSpPr>
            <a:spLocks noGrp="1"/>
          </p:cNvSpPr>
          <p:nvPr>
            <p:ph type="dt" sz="half" idx="10"/>
          </p:nvPr>
        </p:nvSpPr>
        <p:spPr/>
        <p:txBody>
          <a:bodyPr/>
          <a:lstStyle/>
          <a:p>
            <a:fld id="{4C8255AB-DB88-8C4A-9BEA-FA47F23A870D}" type="datetimeFigureOut">
              <a:rPr lang="en-US" smtClean="0"/>
              <a:t>11/24/2023</a:t>
            </a:fld>
            <a:endParaRPr lang="en-US"/>
          </a:p>
        </p:txBody>
      </p:sp>
      <p:sp>
        <p:nvSpPr>
          <p:cNvPr id="5" name="Footer Placeholder 4">
            <a:extLst>
              <a:ext uri="{FF2B5EF4-FFF2-40B4-BE49-F238E27FC236}">
                <a16:creationId xmlns:a16="http://schemas.microsoft.com/office/drawing/2014/main" id="{2EA788AD-EA8E-B245-9E05-948F363F8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41090D-AC57-3D4F-8E02-33B5025C61C0}"/>
              </a:ext>
            </a:extLst>
          </p:cNvPr>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3470089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4924D-C79F-494B-814D-9CC8EEC09C5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B18224C-B727-8740-A13A-216252E531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BF2761F-BBE7-484C-ABFF-A78F2DC435B5}"/>
              </a:ext>
            </a:extLst>
          </p:cNvPr>
          <p:cNvSpPr>
            <a:spLocks noGrp="1"/>
          </p:cNvSpPr>
          <p:nvPr>
            <p:ph type="dt" sz="half" idx="10"/>
          </p:nvPr>
        </p:nvSpPr>
        <p:spPr/>
        <p:txBody>
          <a:bodyPr/>
          <a:lstStyle/>
          <a:p>
            <a:fld id="{4C8255AB-DB88-8C4A-9BEA-FA47F23A870D}" type="datetimeFigureOut">
              <a:rPr lang="en-US" smtClean="0"/>
              <a:t>11/24/2023</a:t>
            </a:fld>
            <a:endParaRPr lang="en-US"/>
          </a:p>
        </p:txBody>
      </p:sp>
      <p:sp>
        <p:nvSpPr>
          <p:cNvPr id="5" name="Footer Placeholder 4">
            <a:extLst>
              <a:ext uri="{FF2B5EF4-FFF2-40B4-BE49-F238E27FC236}">
                <a16:creationId xmlns:a16="http://schemas.microsoft.com/office/drawing/2014/main" id="{1BBC8E42-E9E3-7C4E-B573-82CAF52735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A1CDD1-A9FF-8542-991F-416352A4CF04}"/>
              </a:ext>
            </a:extLst>
          </p:cNvPr>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291595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7A987-6B5B-B648-A555-B41ECBC9AA7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471DC58-1B90-C744-9A45-BB2BCFBD2B6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A99133F-5939-5442-B65C-A0977F7F61F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4346AE4-A24D-D449-A528-22B4038494EB}"/>
              </a:ext>
            </a:extLst>
          </p:cNvPr>
          <p:cNvSpPr>
            <a:spLocks noGrp="1"/>
          </p:cNvSpPr>
          <p:nvPr>
            <p:ph type="dt" sz="half" idx="10"/>
          </p:nvPr>
        </p:nvSpPr>
        <p:spPr/>
        <p:txBody>
          <a:bodyPr/>
          <a:lstStyle/>
          <a:p>
            <a:fld id="{4C8255AB-DB88-8C4A-9BEA-FA47F23A870D}" type="datetimeFigureOut">
              <a:rPr lang="en-US" smtClean="0"/>
              <a:t>11/24/2023</a:t>
            </a:fld>
            <a:endParaRPr lang="en-US"/>
          </a:p>
        </p:txBody>
      </p:sp>
      <p:sp>
        <p:nvSpPr>
          <p:cNvPr id="6" name="Footer Placeholder 5">
            <a:extLst>
              <a:ext uri="{FF2B5EF4-FFF2-40B4-BE49-F238E27FC236}">
                <a16:creationId xmlns:a16="http://schemas.microsoft.com/office/drawing/2014/main" id="{0C4D8CD9-57C3-9343-A52C-135FF90910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1525D4-8730-CA4D-A7E5-272EA5859804}"/>
              </a:ext>
            </a:extLst>
          </p:cNvPr>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1717716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01EF1-F944-E940-86FC-2A93E2CE1D9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B1C89D9-5F48-AC40-95B3-B7B3CE1611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EAEE1AB-081F-0743-B4F2-A51347AE995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A74EF4FB-913F-4146-A472-3A24881C31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6B140D5-7219-6A43-B6F5-B3D83805C36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4A606CD-F231-5442-82BA-B8A24A5184D9}"/>
              </a:ext>
            </a:extLst>
          </p:cNvPr>
          <p:cNvSpPr>
            <a:spLocks noGrp="1"/>
          </p:cNvSpPr>
          <p:nvPr>
            <p:ph type="dt" sz="half" idx="10"/>
          </p:nvPr>
        </p:nvSpPr>
        <p:spPr/>
        <p:txBody>
          <a:bodyPr/>
          <a:lstStyle/>
          <a:p>
            <a:fld id="{4C8255AB-DB88-8C4A-9BEA-FA47F23A870D}" type="datetimeFigureOut">
              <a:rPr lang="en-US" smtClean="0"/>
              <a:t>11/24/2023</a:t>
            </a:fld>
            <a:endParaRPr lang="en-US"/>
          </a:p>
        </p:txBody>
      </p:sp>
      <p:sp>
        <p:nvSpPr>
          <p:cNvPr id="8" name="Footer Placeholder 7">
            <a:extLst>
              <a:ext uri="{FF2B5EF4-FFF2-40B4-BE49-F238E27FC236}">
                <a16:creationId xmlns:a16="http://schemas.microsoft.com/office/drawing/2014/main" id="{FB57A861-E92F-9148-8A87-D8E30C00985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5794976-B64E-7642-A2D1-ACE3038749AA}"/>
              </a:ext>
            </a:extLst>
          </p:cNvPr>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2310941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CBD11-F518-C146-9CF1-17BA46DF5C29}"/>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0ABC3592-2754-8543-98B2-F7292FD4AB54}"/>
              </a:ext>
            </a:extLst>
          </p:cNvPr>
          <p:cNvSpPr>
            <a:spLocks noGrp="1"/>
          </p:cNvSpPr>
          <p:nvPr>
            <p:ph type="dt" sz="half" idx="10"/>
          </p:nvPr>
        </p:nvSpPr>
        <p:spPr/>
        <p:txBody>
          <a:bodyPr/>
          <a:lstStyle/>
          <a:p>
            <a:fld id="{4C8255AB-DB88-8C4A-9BEA-FA47F23A870D}" type="datetimeFigureOut">
              <a:rPr lang="en-US" smtClean="0"/>
              <a:t>11/24/2023</a:t>
            </a:fld>
            <a:endParaRPr lang="en-US"/>
          </a:p>
        </p:txBody>
      </p:sp>
      <p:sp>
        <p:nvSpPr>
          <p:cNvPr id="4" name="Footer Placeholder 3">
            <a:extLst>
              <a:ext uri="{FF2B5EF4-FFF2-40B4-BE49-F238E27FC236}">
                <a16:creationId xmlns:a16="http://schemas.microsoft.com/office/drawing/2014/main" id="{D6CD2907-BD2B-6C41-804C-98E3A551A2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0BA8D1C-ADA7-9443-879A-C5A48E087ADC}"/>
              </a:ext>
            </a:extLst>
          </p:cNvPr>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1943515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1EE59F-F848-B840-AC08-2B5BEE709BFA}"/>
              </a:ext>
            </a:extLst>
          </p:cNvPr>
          <p:cNvSpPr>
            <a:spLocks noGrp="1"/>
          </p:cNvSpPr>
          <p:nvPr>
            <p:ph type="dt" sz="half" idx="10"/>
          </p:nvPr>
        </p:nvSpPr>
        <p:spPr/>
        <p:txBody>
          <a:bodyPr/>
          <a:lstStyle/>
          <a:p>
            <a:fld id="{4C8255AB-DB88-8C4A-9BEA-FA47F23A870D}" type="datetimeFigureOut">
              <a:rPr lang="en-US" smtClean="0"/>
              <a:t>11/24/2023</a:t>
            </a:fld>
            <a:endParaRPr lang="en-US"/>
          </a:p>
        </p:txBody>
      </p:sp>
      <p:sp>
        <p:nvSpPr>
          <p:cNvPr id="3" name="Footer Placeholder 2">
            <a:extLst>
              <a:ext uri="{FF2B5EF4-FFF2-40B4-BE49-F238E27FC236}">
                <a16:creationId xmlns:a16="http://schemas.microsoft.com/office/drawing/2014/main" id="{1C0178C3-E479-644B-BC39-2BE73919F8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0CD2439-0FF0-1546-96DC-47D48B685CFA}"/>
              </a:ext>
            </a:extLst>
          </p:cNvPr>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3287910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BF643-EFE7-A74F-8719-FBFED6796F2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1E57A23-D0DC-924A-8397-96A1740D9D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F5E72D2-EF6F-5E4B-AD78-D29D740B34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109382F-7187-584A-B3A3-1A9F34CCDCC7}"/>
              </a:ext>
            </a:extLst>
          </p:cNvPr>
          <p:cNvSpPr>
            <a:spLocks noGrp="1"/>
          </p:cNvSpPr>
          <p:nvPr>
            <p:ph type="dt" sz="half" idx="10"/>
          </p:nvPr>
        </p:nvSpPr>
        <p:spPr/>
        <p:txBody>
          <a:bodyPr/>
          <a:lstStyle/>
          <a:p>
            <a:fld id="{4C8255AB-DB88-8C4A-9BEA-FA47F23A870D}" type="datetimeFigureOut">
              <a:rPr lang="en-US" smtClean="0"/>
              <a:t>11/24/2023</a:t>
            </a:fld>
            <a:endParaRPr lang="en-US"/>
          </a:p>
        </p:txBody>
      </p:sp>
      <p:sp>
        <p:nvSpPr>
          <p:cNvPr id="6" name="Footer Placeholder 5">
            <a:extLst>
              <a:ext uri="{FF2B5EF4-FFF2-40B4-BE49-F238E27FC236}">
                <a16:creationId xmlns:a16="http://schemas.microsoft.com/office/drawing/2014/main" id="{370C080B-541D-A64F-BED0-E28151B1BD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80D503-F25D-2D4E-9A64-D4B937F2EFC3}"/>
              </a:ext>
            </a:extLst>
          </p:cNvPr>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1799078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2ECFA-46F5-5649-A2FA-9502CD69A15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C7D422F-6E34-7645-80C0-008B80B1DF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18CE95-6BE6-E54D-9B8A-9F0E3B4C99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C9F2974-D18A-4C40-BAB0-22B4E62C929B}"/>
              </a:ext>
            </a:extLst>
          </p:cNvPr>
          <p:cNvSpPr>
            <a:spLocks noGrp="1"/>
          </p:cNvSpPr>
          <p:nvPr>
            <p:ph type="dt" sz="half" idx="10"/>
          </p:nvPr>
        </p:nvSpPr>
        <p:spPr/>
        <p:txBody>
          <a:bodyPr/>
          <a:lstStyle/>
          <a:p>
            <a:fld id="{4C8255AB-DB88-8C4A-9BEA-FA47F23A870D}" type="datetimeFigureOut">
              <a:rPr lang="en-US" smtClean="0"/>
              <a:t>11/24/2023</a:t>
            </a:fld>
            <a:endParaRPr lang="en-US"/>
          </a:p>
        </p:txBody>
      </p:sp>
      <p:sp>
        <p:nvSpPr>
          <p:cNvPr id="6" name="Footer Placeholder 5">
            <a:extLst>
              <a:ext uri="{FF2B5EF4-FFF2-40B4-BE49-F238E27FC236}">
                <a16:creationId xmlns:a16="http://schemas.microsoft.com/office/drawing/2014/main" id="{901B5F2D-FCBD-2E43-BA62-7A63B30DF5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47B8A1-87E1-C543-B770-709C063A65DB}"/>
              </a:ext>
            </a:extLst>
          </p:cNvPr>
          <p:cNvSpPr>
            <a:spLocks noGrp="1"/>
          </p:cNvSpPr>
          <p:nvPr>
            <p:ph type="sldNum" sz="quarter" idx="12"/>
          </p:nvPr>
        </p:nvSpPr>
        <p:spPr/>
        <p:txBody>
          <a:bodyPr/>
          <a:lstStyle/>
          <a:p>
            <a:fld id="{6E56552C-6236-C14E-AB62-483C260E0AAA}" type="slidenum">
              <a:rPr lang="en-US" smtClean="0"/>
              <a:t>‹#›</a:t>
            </a:fld>
            <a:endParaRPr lang="en-US"/>
          </a:p>
        </p:txBody>
      </p:sp>
    </p:spTree>
    <p:extLst>
      <p:ext uri="{BB962C8B-B14F-4D97-AF65-F5344CB8AC3E}">
        <p14:creationId xmlns:p14="http://schemas.microsoft.com/office/powerpoint/2010/main" val="4115288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8E98B8-505A-3E46-AFD6-93DDCA986D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64CA478-C4B8-6D4F-8288-FB20F44F1A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58B0637-1847-6C4B-8BC8-2234DBE08E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8255AB-DB88-8C4A-9BEA-FA47F23A870D}" type="datetimeFigureOut">
              <a:rPr lang="en-US" smtClean="0"/>
              <a:t>11/24/2023</a:t>
            </a:fld>
            <a:endParaRPr lang="en-US"/>
          </a:p>
        </p:txBody>
      </p:sp>
      <p:sp>
        <p:nvSpPr>
          <p:cNvPr id="5" name="Footer Placeholder 4">
            <a:extLst>
              <a:ext uri="{FF2B5EF4-FFF2-40B4-BE49-F238E27FC236}">
                <a16:creationId xmlns:a16="http://schemas.microsoft.com/office/drawing/2014/main" id="{20CE4764-340E-B24F-B8D6-48B2F39DBA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E395CB-A675-574D-AC4A-A2A6654ED4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56552C-6236-C14E-AB62-483C260E0AAA}" type="slidenum">
              <a:rPr lang="en-US" smtClean="0"/>
              <a:t>‹#›</a:t>
            </a:fld>
            <a:endParaRPr lang="en-US"/>
          </a:p>
        </p:txBody>
      </p:sp>
    </p:spTree>
    <p:extLst>
      <p:ext uri="{BB962C8B-B14F-4D97-AF65-F5344CB8AC3E}">
        <p14:creationId xmlns:p14="http://schemas.microsoft.com/office/powerpoint/2010/main" val="1154233273"/>
      </p:ext>
    </p:extLst>
  </p:cSld>
  <p:clrMap bg1="lt1" tx1="dk1" bg2="lt2" tx2="dk2" accent1="accent1" accent2="accent2" accent3="accent3" accent4="accent4" accent5="accent5" accent6="accent6" hlink="hlink" folHlink="folHlink"/>
  <p:sldLayoutIdLst>
    <p:sldLayoutId id="2147483923" r:id="rId1"/>
    <p:sldLayoutId id="2147483924" r:id="rId2"/>
    <p:sldLayoutId id="2147483925" r:id="rId3"/>
    <p:sldLayoutId id="2147483926" r:id="rId4"/>
    <p:sldLayoutId id="2147483927" r:id="rId5"/>
    <p:sldLayoutId id="2147483928" r:id="rId6"/>
    <p:sldLayoutId id="2147483929" r:id="rId7"/>
    <p:sldLayoutId id="2147483930" r:id="rId8"/>
    <p:sldLayoutId id="2147483931" r:id="rId9"/>
    <p:sldLayoutId id="2147483932" r:id="rId10"/>
    <p:sldLayoutId id="214748393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api.spacexdata.com/v4/rocket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en.wikipedia.org/w/index.php?title=List_of_Falcon_9_and_Falcon_Heavy_launches&amp;oldid=1027686922"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11D185-97B1-BE44-9AC5-E8446B4C71F9}"/>
              </a:ext>
            </a:extLst>
          </p:cNvPr>
          <p:cNvPicPr>
            <a:picLocks noChangeAspect="1"/>
          </p:cNvPicPr>
          <p:nvPr/>
        </p:nvPicPr>
        <p:blipFill rotWithShape="1">
          <a:blip r:embed="rId2"/>
          <a:srcRect l="3387" t="5344" r="82" b="13060"/>
          <a:stretch/>
        </p:blipFill>
        <p:spPr>
          <a:xfrm>
            <a:off x="0" y="1"/>
            <a:ext cx="12189600" cy="6856650"/>
          </a:xfrm>
          <a:prstGeom prst="rect">
            <a:avLst/>
          </a:prstGeom>
        </p:spPr>
      </p:pic>
      <p:sp>
        <p:nvSpPr>
          <p:cNvPr id="10" name="Rectangle 9">
            <a:extLst>
              <a:ext uri="{FF2B5EF4-FFF2-40B4-BE49-F238E27FC236}">
                <a16:creationId xmlns:a16="http://schemas.microsoft.com/office/drawing/2014/main" id="{55F83B6F-6A5A-3243-B6E0-6B6069BB3B27}"/>
              </a:ext>
            </a:extLst>
          </p:cNvPr>
          <p:cNvSpPr/>
          <p:nvPr/>
        </p:nvSpPr>
        <p:spPr>
          <a:xfrm>
            <a:off x="464749" y="5271421"/>
            <a:ext cx="11365857" cy="830967"/>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E3CCE2-B95A-B04B-B772-92098F173106}"/>
              </a:ext>
            </a:extLst>
          </p:cNvPr>
          <p:cNvSpPr>
            <a:spLocks noGrp="1"/>
          </p:cNvSpPr>
          <p:nvPr>
            <p:ph type="ctrTitle"/>
          </p:nvPr>
        </p:nvSpPr>
        <p:spPr>
          <a:xfrm>
            <a:off x="469548" y="5270072"/>
            <a:ext cx="9667626" cy="982756"/>
          </a:xfrm>
          <a:ln>
            <a:noFill/>
          </a:ln>
        </p:spPr>
        <p:txBody>
          <a:bodyPr/>
          <a:lstStyle/>
          <a:p>
            <a:pPr algn="l"/>
            <a:r>
              <a:rPr lang="en-US" b="1" dirty="0">
                <a:solidFill>
                  <a:schemeClr val="bg1"/>
                </a:solidFill>
                <a:latin typeface="Tw Cen MT Condensed" panose="020B0606020104020203" pitchFamily="34" charset="77"/>
              </a:rPr>
              <a:t>Applied Data Science capstone</a:t>
            </a:r>
          </a:p>
        </p:txBody>
      </p:sp>
      <p:sp>
        <p:nvSpPr>
          <p:cNvPr id="7" name="TextBox 6">
            <a:extLst>
              <a:ext uri="{FF2B5EF4-FFF2-40B4-BE49-F238E27FC236}">
                <a16:creationId xmlns:a16="http://schemas.microsoft.com/office/drawing/2014/main" id="{60636ABB-FEA0-F847-8D74-2C530F990908}"/>
              </a:ext>
            </a:extLst>
          </p:cNvPr>
          <p:cNvSpPr txBox="1"/>
          <p:nvPr/>
        </p:nvSpPr>
        <p:spPr>
          <a:xfrm>
            <a:off x="0" y="6457890"/>
            <a:ext cx="12192000" cy="400110"/>
          </a:xfrm>
          <a:prstGeom prst="rect">
            <a:avLst/>
          </a:prstGeom>
          <a:noFill/>
        </p:spPr>
        <p:txBody>
          <a:bodyPr wrap="square" rtlCol="0">
            <a:spAutoFit/>
          </a:bodyPr>
          <a:lstStyle/>
          <a:p>
            <a:r>
              <a:rPr lang="en-US" sz="1000" dirty="0">
                <a:solidFill>
                  <a:schemeClr val="bg1"/>
                </a:solidFill>
              </a:rPr>
              <a:t>Background image: https://</a:t>
            </a:r>
            <a:r>
              <a:rPr lang="en-US" sz="1000" dirty="0" err="1">
                <a:solidFill>
                  <a:schemeClr val="bg1"/>
                </a:solidFill>
              </a:rPr>
              <a:t>www.google.com</a:t>
            </a:r>
            <a:r>
              <a:rPr lang="en-US" sz="1000" dirty="0">
                <a:solidFill>
                  <a:schemeClr val="bg1"/>
                </a:solidFill>
              </a:rPr>
              <a:t>/</a:t>
            </a:r>
            <a:r>
              <a:rPr lang="en-US" sz="1000" dirty="0" err="1">
                <a:solidFill>
                  <a:schemeClr val="bg1"/>
                </a:solidFill>
              </a:rPr>
              <a:t>url?sa</a:t>
            </a:r>
            <a:r>
              <a:rPr lang="en-US" sz="1000" dirty="0">
                <a:solidFill>
                  <a:schemeClr val="bg1"/>
                </a:solidFill>
              </a:rPr>
              <a:t>=</a:t>
            </a:r>
            <a:r>
              <a:rPr lang="en-US" sz="1000" dirty="0" err="1">
                <a:solidFill>
                  <a:schemeClr val="bg1"/>
                </a:solidFill>
              </a:rPr>
              <a:t>i&amp;url</a:t>
            </a:r>
            <a:r>
              <a:rPr lang="en-US" sz="1000" dirty="0">
                <a:solidFill>
                  <a:schemeClr val="bg1"/>
                </a:solidFill>
              </a:rPr>
              <a:t>=https%3A%2F%2Fspacenews.com%2Fnext-commercial-falcon-heavy-mission-to-launch-debut-astranis-satellite%2F&amp;psig=AOvVaw2Fk66iSj6PnCc2akAiFPco&amp;ust=1641344747041000&amp;source=</a:t>
            </a:r>
            <a:r>
              <a:rPr lang="en-US" sz="1000" dirty="0" err="1">
                <a:solidFill>
                  <a:schemeClr val="bg1"/>
                </a:solidFill>
              </a:rPr>
              <a:t>images&amp;cd</a:t>
            </a:r>
            <a:r>
              <a:rPr lang="en-US" sz="1000" dirty="0">
                <a:solidFill>
                  <a:schemeClr val="bg1"/>
                </a:solidFill>
              </a:rPr>
              <a:t>=</a:t>
            </a:r>
            <a:r>
              <a:rPr lang="en-US" sz="1000" dirty="0" err="1">
                <a:solidFill>
                  <a:schemeClr val="bg1"/>
                </a:solidFill>
              </a:rPr>
              <a:t>vfe&amp;ved</a:t>
            </a:r>
            <a:r>
              <a:rPr lang="en-US" sz="1000" dirty="0">
                <a:solidFill>
                  <a:schemeClr val="bg1"/>
                </a:solidFill>
              </a:rPr>
              <a:t>=0CAsQjRxqFwoTCLi42-bzlvUCFQAAAAAdAAAAABAG</a:t>
            </a:r>
          </a:p>
        </p:txBody>
      </p:sp>
      <p:sp>
        <p:nvSpPr>
          <p:cNvPr id="8" name="Rectangle 7">
            <a:extLst>
              <a:ext uri="{FF2B5EF4-FFF2-40B4-BE49-F238E27FC236}">
                <a16:creationId xmlns:a16="http://schemas.microsoft.com/office/drawing/2014/main" id="{008811A5-3D41-6349-A2F1-A4DE8BA6052D}"/>
              </a:ext>
            </a:extLst>
          </p:cNvPr>
          <p:cNvSpPr/>
          <p:nvPr/>
        </p:nvSpPr>
        <p:spPr>
          <a:xfrm>
            <a:off x="464749" y="3973563"/>
            <a:ext cx="2499678" cy="1297858"/>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BM Logo PNG Transparent &amp;amp; SVG Vector - Freebie Supply">
            <a:extLst>
              <a:ext uri="{FF2B5EF4-FFF2-40B4-BE49-F238E27FC236}">
                <a16:creationId xmlns:a16="http://schemas.microsoft.com/office/drawing/2014/main" id="{A1362C72-0534-5F48-A378-27D6DB17F1DB}"/>
              </a:ext>
            </a:extLst>
          </p:cNvPr>
          <p:cNvPicPr>
            <a:picLocks noChangeAspect="1" noChangeArrowheads="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469548" y="4124004"/>
            <a:ext cx="2494878" cy="99697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752C7E0C-6C35-9841-AB81-981DE286F6B4}"/>
              </a:ext>
            </a:extLst>
          </p:cNvPr>
          <p:cNvSpPr txBox="1"/>
          <p:nvPr/>
        </p:nvSpPr>
        <p:spPr>
          <a:xfrm>
            <a:off x="9220257" y="5466255"/>
            <a:ext cx="2499678" cy="1107996"/>
          </a:xfrm>
          <a:prstGeom prst="rect">
            <a:avLst/>
          </a:prstGeom>
          <a:noFill/>
        </p:spPr>
        <p:txBody>
          <a:bodyPr wrap="square" rtlCol="0">
            <a:spAutoFit/>
          </a:bodyPr>
          <a:lstStyle/>
          <a:p>
            <a:pPr algn="r"/>
            <a:r>
              <a:rPr lang="en-US" sz="2400" b="1" dirty="0" smtClean="0">
                <a:solidFill>
                  <a:schemeClr val="bg1"/>
                </a:solidFill>
                <a:latin typeface="Tw Cen MT" panose="020B0602020104020603" pitchFamily="34" charset="77"/>
              </a:rPr>
              <a:t>Joseph Am-</a:t>
            </a:r>
            <a:r>
              <a:rPr lang="en-US" sz="2400" b="1" smtClean="0">
                <a:solidFill>
                  <a:schemeClr val="bg1"/>
                </a:solidFill>
                <a:latin typeface="Tw Cen MT" panose="020B0602020104020603" pitchFamily="34" charset="77"/>
              </a:rPr>
              <a:t>Makhlouf</a:t>
            </a:r>
            <a:endParaRPr lang="en-US" sz="2400" b="1" dirty="0">
              <a:solidFill>
                <a:schemeClr val="bg1"/>
              </a:solidFill>
              <a:latin typeface="Tw Cen MT" panose="020B0602020104020603" pitchFamily="34" charset="77"/>
            </a:endParaRPr>
          </a:p>
          <a:p>
            <a:pPr algn="r"/>
            <a:r>
              <a:rPr lang="en-US" b="1" dirty="0">
                <a:solidFill>
                  <a:schemeClr val="bg1"/>
                </a:solidFill>
                <a:latin typeface="Tw Cen MT" panose="020B0602020104020603" pitchFamily="34" charset="77"/>
              </a:rPr>
              <a:t>January 3, 2022</a:t>
            </a:r>
          </a:p>
        </p:txBody>
      </p:sp>
    </p:spTree>
    <p:extLst>
      <p:ext uri="{BB962C8B-B14F-4D97-AF65-F5344CB8AC3E}">
        <p14:creationId xmlns:p14="http://schemas.microsoft.com/office/powerpoint/2010/main" val="42100140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94021"/>
            <a:ext cx="10515600" cy="4731244"/>
          </a:xfrm>
        </p:spPr>
        <p:txBody>
          <a:bodyPr>
            <a:normAutofit lnSpcReduction="10000"/>
          </a:bodyPr>
          <a:lstStyle/>
          <a:p>
            <a:r>
              <a:rPr lang="en-US" sz="2400" dirty="0"/>
              <a:t>Matplotlib and Seaborn</a:t>
            </a:r>
          </a:p>
          <a:p>
            <a:pPr lvl="1"/>
            <a:r>
              <a:rPr lang="en-US" sz="2000" dirty="0"/>
              <a:t>Functions from the Matplotlib and Seaborn libraries are used to visualize the data through scatterplots, bar charts, and line charts.</a:t>
            </a:r>
          </a:p>
          <a:p>
            <a:pPr lvl="1"/>
            <a:r>
              <a:rPr lang="en-US" sz="2000" dirty="0"/>
              <a:t>The plots and charts are used to understand more about the relationships between several features, such as:</a:t>
            </a:r>
          </a:p>
          <a:p>
            <a:pPr lvl="2"/>
            <a:r>
              <a:rPr lang="en-US" sz="1900" dirty="0"/>
              <a:t>The relationship between flight number and launch site</a:t>
            </a:r>
          </a:p>
          <a:p>
            <a:pPr lvl="2"/>
            <a:r>
              <a:rPr lang="en-US" sz="1900" dirty="0"/>
              <a:t>The relationship between payload mass and launch site</a:t>
            </a:r>
          </a:p>
          <a:p>
            <a:pPr lvl="2"/>
            <a:r>
              <a:rPr lang="en-US" sz="1900" dirty="0"/>
              <a:t>The relationship between success rate and orbit type</a:t>
            </a:r>
          </a:p>
          <a:p>
            <a:r>
              <a:rPr lang="en-US" sz="2400" dirty="0"/>
              <a:t>Folium</a:t>
            </a:r>
          </a:p>
          <a:p>
            <a:pPr lvl="1"/>
            <a:r>
              <a:rPr lang="en-US" sz="2000" dirty="0"/>
              <a:t>Functions from the Folium libraries are used to visualize the data through interactive maps.</a:t>
            </a:r>
          </a:p>
          <a:p>
            <a:pPr lvl="1"/>
            <a:r>
              <a:rPr lang="en-US" sz="2000" dirty="0"/>
              <a:t> The Folium library is used to:</a:t>
            </a:r>
          </a:p>
          <a:p>
            <a:pPr lvl="2"/>
            <a:r>
              <a:rPr lang="en-US" sz="1800" dirty="0"/>
              <a:t>Mark all launch sites on a map</a:t>
            </a:r>
          </a:p>
          <a:p>
            <a:pPr lvl="2"/>
            <a:r>
              <a:rPr lang="en-US" sz="1800" dirty="0"/>
              <a:t>Mark the succeeded launches and failed launches for each site on the map</a:t>
            </a:r>
          </a:p>
          <a:p>
            <a:pPr lvl="2"/>
            <a:r>
              <a:rPr lang="en-US" sz="1800" dirty="0"/>
              <a:t>Mark the distances between a launch site to its proximities such as the nearest city, railway, or highway</a:t>
            </a:r>
          </a:p>
          <a:p>
            <a:pPr marL="457200" lvl="1" indent="0">
              <a:buNone/>
            </a:pPr>
            <a:endParaRPr lang="en-US" sz="2200" dirty="0"/>
          </a:p>
          <a:p>
            <a:pPr lvl="1"/>
            <a:endParaRPr lang="en-US" sz="2000" dirty="0"/>
          </a:p>
          <a:p>
            <a:endParaRPr lang="en-US" sz="2600" dirty="0"/>
          </a:p>
          <a:p>
            <a:pPr lvl="2"/>
            <a:endParaRPr lang="en-US" sz="1800" dirty="0"/>
          </a:p>
          <a:p>
            <a:pPr lvl="2"/>
            <a:endParaRPr lang="en-US" sz="1800" dirty="0"/>
          </a:p>
          <a:p>
            <a:pPr lvl="1"/>
            <a:endParaRPr lang="en-US" dirty="0"/>
          </a:p>
          <a:p>
            <a:pPr lvl="1"/>
            <a:endParaRPr lang="en-US" dirty="0"/>
          </a:p>
          <a:p>
            <a:endParaRPr lang="en-US" sz="2400" dirty="0"/>
          </a:p>
          <a:p>
            <a:pPr lvl="1"/>
            <a:endParaRPr lang="en-US" sz="18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170" name="Picture 2" descr="Folium Library | Geospatial visualization via Folium Library">
            <a:extLst>
              <a:ext uri="{FF2B5EF4-FFF2-40B4-BE49-F238E27FC236}">
                <a16:creationId xmlns:a16="http://schemas.microsoft.com/office/drawing/2014/main" id="{886B34A3-2C5C-4541-A82A-086FB65845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00818" y="3906901"/>
            <a:ext cx="2352982" cy="905484"/>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descr="What libraries can load image in Python and what are their difference? | by  Kevin Luk | Towards Data Science">
            <a:extLst>
              <a:ext uri="{FF2B5EF4-FFF2-40B4-BE49-F238E27FC236}">
                <a16:creationId xmlns:a16="http://schemas.microsoft.com/office/drawing/2014/main" id="{377F3698-B267-9F47-946A-2A31C10830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3768" y="1632351"/>
            <a:ext cx="2649793" cy="773662"/>
          </a:xfrm>
          <a:prstGeom prst="rect">
            <a:avLst/>
          </a:prstGeom>
          <a:noFill/>
          <a:extLst>
            <a:ext uri="{909E8E84-426E-40DD-AFC4-6F175D3DCCD1}">
              <a14:hiddenFill xmlns:a14="http://schemas.microsoft.com/office/drawing/2010/main">
                <a:solidFill>
                  <a:srgbClr val="FFFFFF"/>
                </a:solidFill>
              </a14:hiddenFill>
            </a:ext>
          </a:extLst>
        </p:spPr>
      </p:pic>
      <p:pic>
        <p:nvPicPr>
          <p:cNvPr id="7182" name="Picture 14">
            <a:extLst>
              <a:ext uri="{FF2B5EF4-FFF2-40B4-BE49-F238E27FC236}">
                <a16:creationId xmlns:a16="http://schemas.microsoft.com/office/drawing/2014/main" id="{5078518D-C1BB-1D49-97BB-8AD0A2EFA8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45664" y="1668012"/>
            <a:ext cx="2046032" cy="619556"/>
          </a:xfrm>
          <a:prstGeom prst="rect">
            <a:avLst/>
          </a:prstGeom>
          <a:noFill/>
          <a:extLst>
            <a:ext uri="{909E8E84-426E-40DD-AFC4-6F175D3DCCD1}">
              <a14:hiddenFill xmlns:a14="http://schemas.microsoft.com/office/drawing/2010/main">
                <a:solidFill>
                  <a:srgbClr val="FFFFFF"/>
                </a:solidFill>
              </a14:hiddenFill>
            </a:ext>
          </a:extLst>
        </p:spPr>
      </p:pic>
      <p:sp>
        <p:nvSpPr>
          <p:cNvPr id="17" name="Title 1">
            <a:extLst>
              <a:ext uri="{FF2B5EF4-FFF2-40B4-BE49-F238E27FC236}">
                <a16:creationId xmlns:a16="http://schemas.microsoft.com/office/drawing/2014/main" id="{F52A4E83-4FEA-CD4F-9722-EE4D98CE1BCD}"/>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METHODOLOGY</a:t>
            </a:r>
          </a:p>
          <a:p>
            <a:pPr>
              <a:spcBef>
                <a:spcPts val="500"/>
              </a:spcBef>
            </a:pPr>
            <a:r>
              <a:rPr lang="en-US" sz="3400" b="1" dirty="0">
                <a:solidFill>
                  <a:schemeClr val="bg1"/>
                </a:solidFill>
                <a:latin typeface="Tw Cen MT Condensed" panose="020B0606020104020203" pitchFamily="34" charset="77"/>
              </a:rPr>
              <a:t>       Data Visualization</a:t>
            </a:r>
          </a:p>
        </p:txBody>
      </p:sp>
      <p:sp>
        <p:nvSpPr>
          <p:cNvPr id="18" name="Oval 17">
            <a:extLst>
              <a:ext uri="{FF2B5EF4-FFF2-40B4-BE49-F238E27FC236}">
                <a16:creationId xmlns:a16="http://schemas.microsoft.com/office/drawing/2014/main" id="{DBBB4683-E0B0-834B-8E4D-36DA5FE88C32}"/>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Tree>
    <p:extLst>
      <p:ext uri="{BB962C8B-B14F-4D97-AF65-F5344CB8AC3E}">
        <p14:creationId xmlns:p14="http://schemas.microsoft.com/office/powerpoint/2010/main" val="1867150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716693"/>
            <a:ext cx="10515600" cy="2622223"/>
          </a:xfrm>
        </p:spPr>
        <p:txBody>
          <a:bodyPr>
            <a:normAutofit/>
          </a:bodyPr>
          <a:lstStyle/>
          <a:p>
            <a:r>
              <a:rPr lang="en-US" sz="2400" dirty="0"/>
              <a:t>Dash</a:t>
            </a:r>
          </a:p>
          <a:p>
            <a:pPr lvl="1"/>
            <a:r>
              <a:rPr lang="en-US" sz="2000" dirty="0"/>
              <a:t>Functions from Dash are used to generate an interactive site where we can toggle the input using a dropdown menu and a range slider.</a:t>
            </a:r>
          </a:p>
          <a:p>
            <a:pPr lvl="1"/>
            <a:r>
              <a:rPr lang="en-US" sz="2000" dirty="0"/>
              <a:t>Using a pie chart and a scatterplot, the interactive site shows:</a:t>
            </a:r>
          </a:p>
          <a:p>
            <a:pPr lvl="2"/>
            <a:r>
              <a:rPr lang="en-US" sz="1800" dirty="0"/>
              <a:t>The total success launches from each launch site</a:t>
            </a:r>
          </a:p>
          <a:p>
            <a:pPr lvl="2"/>
            <a:r>
              <a:rPr lang="en-US" sz="1800" dirty="0"/>
              <a:t>The correlation between payload mass and mission outcome (success or failure) for each launch site</a:t>
            </a:r>
          </a:p>
          <a:p>
            <a:endParaRPr lang="en-US" sz="2600" dirty="0"/>
          </a:p>
          <a:p>
            <a:pPr lvl="2"/>
            <a:endParaRPr lang="en-US" sz="1800" dirty="0"/>
          </a:p>
          <a:p>
            <a:pPr lvl="2"/>
            <a:endParaRPr lang="en-US" sz="1800" dirty="0"/>
          </a:p>
          <a:p>
            <a:pPr lvl="1"/>
            <a:endParaRPr lang="en-US" dirty="0"/>
          </a:p>
          <a:p>
            <a:pPr lvl="1"/>
            <a:endParaRPr lang="en-US" dirty="0"/>
          </a:p>
          <a:p>
            <a:endParaRPr lang="en-US" sz="2400" dirty="0"/>
          </a:p>
          <a:p>
            <a:pPr lvl="1"/>
            <a:endParaRPr lang="en-US" sz="18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9218" name="Picture 2" descr="dash-logo-300 - Probytes Web Development Company">
            <a:extLst>
              <a:ext uri="{FF2B5EF4-FFF2-40B4-BE49-F238E27FC236}">
                <a16:creationId xmlns:a16="http://schemas.microsoft.com/office/drawing/2014/main" id="{DCBE5294-9F1A-914E-B85D-2DB1867CE1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3371" y="1306219"/>
            <a:ext cx="2150807" cy="2150807"/>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91AFE87E-D60A-F541-9DBF-8B7D853FFC5C}"/>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METHODOLOGY</a:t>
            </a:r>
          </a:p>
          <a:p>
            <a:pPr>
              <a:spcBef>
                <a:spcPts val="500"/>
              </a:spcBef>
            </a:pPr>
            <a:r>
              <a:rPr lang="en-US" sz="3400" b="1" dirty="0">
                <a:solidFill>
                  <a:schemeClr val="bg1"/>
                </a:solidFill>
                <a:latin typeface="Tw Cen MT Condensed" panose="020B0606020104020203" pitchFamily="34" charset="77"/>
              </a:rPr>
              <a:t>       Data Visualization</a:t>
            </a:r>
          </a:p>
        </p:txBody>
      </p:sp>
      <p:sp>
        <p:nvSpPr>
          <p:cNvPr id="10" name="Oval 9">
            <a:extLst>
              <a:ext uri="{FF2B5EF4-FFF2-40B4-BE49-F238E27FC236}">
                <a16:creationId xmlns:a16="http://schemas.microsoft.com/office/drawing/2014/main" id="{792272BC-5576-154E-9DBC-46981BF2BE0F}"/>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Tree>
    <p:extLst>
      <p:ext uri="{BB962C8B-B14F-4D97-AF65-F5344CB8AC3E}">
        <p14:creationId xmlns:p14="http://schemas.microsoft.com/office/powerpoint/2010/main" val="8711493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33483"/>
            <a:ext cx="10515600" cy="4791782"/>
          </a:xfrm>
        </p:spPr>
        <p:txBody>
          <a:bodyPr>
            <a:normAutofit/>
          </a:bodyPr>
          <a:lstStyle/>
          <a:p>
            <a:r>
              <a:rPr lang="en-US" sz="2400" dirty="0"/>
              <a:t>Functions from the Scikit-learn library are used to create our machine learning models.</a:t>
            </a:r>
          </a:p>
          <a:p>
            <a:r>
              <a:rPr lang="en-US" sz="2400" dirty="0"/>
              <a:t>The machine learning prediction phase include the following steps:</a:t>
            </a:r>
          </a:p>
          <a:p>
            <a:pPr lvl="1"/>
            <a:r>
              <a:rPr lang="en-US" sz="2000" dirty="0"/>
              <a:t>Standardizing the data</a:t>
            </a:r>
          </a:p>
          <a:p>
            <a:pPr lvl="1"/>
            <a:r>
              <a:rPr lang="en-US" sz="2000" dirty="0"/>
              <a:t>Splitting the data into training and test data</a:t>
            </a:r>
          </a:p>
          <a:p>
            <a:pPr lvl="1"/>
            <a:r>
              <a:rPr lang="en-US" sz="2000" dirty="0"/>
              <a:t>Creating machine learning models, which include:</a:t>
            </a:r>
          </a:p>
          <a:p>
            <a:pPr lvl="2"/>
            <a:r>
              <a:rPr lang="en-US" sz="1800" dirty="0"/>
              <a:t>Logistic regression</a:t>
            </a:r>
          </a:p>
          <a:p>
            <a:pPr lvl="2"/>
            <a:r>
              <a:rPr lang="en-US" sz="1800" dirty="0"/>
              <a:t>Support vector machine (SVM)</a:t>
            </a:r>
          </a:p>
          <a:p>
            <a:pPr lvl="2"/>
            <a:r>
              <a:rPr lang="en-US" sz="1800" dirty="0"/>
              <a:t>Decision tree</a:t>
            </a:r>
          </a:p>
          <a:p>
            <a:pPr lvl="2"/>
            <a:r>
              <a:rPr lang="en-US" sz="1800" dirty="0"/>
              <a:t>K nearest neighbors (KNN)</a:t>
            </a:r>
          </a:p>
          <a:p>
            <a:pPr lvl="1"/>
            <a:r>
              <a:rPr lang="en-US" sz="2000" dirty="0"/>
              <a:t>Fit the models on the training set </a:t>
            </a:r>
          </a:p>
          <a:p>
            <a:pPr lvl="1"/>
            <a:r>
              <a:rPr lang="en-US" sz="2000" dirty="0"/>
              <a:t>Find the best combination of hyperparameters for each model</a:t>
            </a:r>
          </a:p>
          <a:p>
            <a:pPr lvl="1"/>
            <a:r>
              <a:rPr lang="en-US" sz="2000" dirty="0"/>
              <a:t>Evaluate the models based on their accuracy scores and confusion matrix</a:t>
            </a:r>
          </a:p>
          <a:p>
            <a:pPr lvl="1"/>
            <a:endParaRPr lang="en-US" sz="2000" dirty="0"/>
          </a:p>
          <a:p>
            <a:pPr lvl="2"/>
            <a:endParaRPr lang="en-US" sz="1800" dirty="0"/>
          </a:p>
          <a:p>
            <a:pPr lvl="2"/>
            <a:endParaRPr lang="en-US" sz="1800" dirty="0"/>
          </a:p>
          <a:p>
            <a:endParaRPr lang="en-US" sz="2600" dirty="0"/>
          </a:p>
          <a:p>
            <a:pPr lvl="2"/>
            <a:endParaRPr lang="en-US" sz="1800" dirty="0"/>
          </a:p>
          <a:p>
            <a:pPr lvl="2"/>
            <a:endParaRPr lang="en-US" sz="1800" dirty="0"/>
          </a:p>
          <a:p>
            <a:pPr lvl="1"/>
            <a:endParaRPr lang="en-US" dirty="0"/>
          </a:p>
          <a:p>
            <a:pPr lvl="1"/>
            <a:endParaRPr lang="en-US" dirty="0"/>
          </a:p>
          <a:p>
            <a:endParaRPr lang="en-US" sz="2400" dirty="0"/>
          </a:p>
          <a:p>
            <a:pPr lvl="1"/>
            <a:endParaRPr lang="en-US" sz="18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1266" name="Picture 2">
            <a:extLst>
              <a:ext uri="{FF2B5EF4-FFF2-40B4-BE49-F238E27FC236}">
                <a16:creationId xmlns:a16="http://schemas.microsoft.com/office/drawing/2014/main" id="{BB45794C-C29D-4548-849C-8939E0B7BB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74495" y="2542309"/>
            <a:ext cx="1876732" cy="1010209"/>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EAD1DAD5-EEE6-4948-8E2D-0D195640B949}"/>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METHODOLOGY</a:t>
            </a:r>
          </a:p>
          <a:p>
            <a:pPr>
              <a:spcBef>
                <a:spcPts val="500"/>
              </a:spcBef>
            </a:pPr>
            <a:r>
              <a:rPr lang="en-US" sz="3400" b="1" dirty="0">
                <a:solidFill>
                  <a:schemeClr val="bg1"/>
                </a:solidFill>
                <a:latin typeface="Tw Cen MT Condensed" panose="020B0606020104020203" pitchFamily="34" charset="77"/>
              </a:rPr>
              <a:t>       Machine Learning Prediction</a:t>
            </a:r>
          </a:p>
        </p:txBody>
      </p:sp>
      <p:sp>
        <p:nvSpPr>
          <p:cNvPr id="10" name="Oval 9">
            <a:extLst>
              <a:ext uri="{FF2B5EF4-FFF2-40B4-BE49-F238E27FC236}">
                <a16:creationId xmlns:a16="http://schemas.microsoft.com/office/drawing/2014/main" id="{86147B8B-F37E-9E48-A597-2F9FD390DE97}"/>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Tree>
    <p:extLst>
      <p:ext uri="{BB962C8B-B14F-4D97-AF65-F5344CB8AC3E}">
        <p14:creationId xmlns:p14="http://schemas.microsoft.com/office/powerpoint/2010/main" val="3482533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508671"/>
            <a:ext cx="10515600" cy="3051472"/>
          </a:xfrm>
        </p:spPr>
        <p:txBody>
          <a:bodyPr>
            <a:normAutofit/>
          </a:bodyPr>
          <a:lstStyle/>
          <a:p>
            <a:r>
              <a:rPr lang="en-US" sz="2400" dirty="0"/>
              <a:t>The results are split into 5 sections:</a:t>
            </a:r>
          </a:p>
          <a:p>
            <a:pPr lvl="1"/>
            <a:r>
              <a:rPr lang="en-US" sz="2000" dirty="0"/>
              <a:t>SQL (EDA with SQL)</a:t>
            </a:r>
          </a:p>
          <a:p>
            <a:pPr lvl="1"/>
            <a:r>
              <a:rPr lang="en-US" sz="2000" dirty="0"/>
              <a:t>Matplotlib and Seaborn (EDA with Visualization)</a:t>
            </a:r>
          </a:p>
          <a:p>
            <a:pPr lvl="1"/>
            <a:r>
              <a:rPr lang="en-US" sz="2000" dirty="0"/>
              <a:t>Folium</a:t>
            </a:r>
          </a:p>
          <a:p>
            <a:pPr lvl="1"/>
            <a:r>
              <a:rPr lang="en-US" sz="2000" dirty="0"/>
              <a:t>Dash</a:t>
            </a:r>
          </a:p>
          <a:p>
            <a:pPr lvl="1"/>
            <a:r>
              <a:rPr lang="en-US" sz="2000" dirty="0"/>
              <a:t>Predictive Analysis </a:t>
            </a:r>
          </a:p>
          <a:p>
            <a:r>
              <a:rPr lang="en-US" sz="2400" dirty="0"/>
              <a:t>In all of the graphs that follow, class 0 represents a failed launch outcome while class 1 represents a successful launch outcome.</a:t>
            </a:r>
          </a:p>
          <a:p>
            <a:endParaRPr lang="en-US"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A91F8B2D-F9CE-E64C-8EF4-32DF66F9BE61}"/>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p:txBody>
      </p:sp>
    </p:spTree>
    <p:extLst>
      <p:ext uri="{BB962C8B-B14F-4D97-AF65-F5344CB8AC3E}">
        <p14:creationId xmlns:p14="http://schemas.microsoft.com/office/powerpoint/2010/main" val="4293172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names of the unique launch sites in the space mission</a:t>
            </a:r>
          </a:p>
          <a:p>
            <a:endParaRPr lang="en-US" sz="2400" dirty="0"/>
          </a:p>
          <a:p>
            <a:endParaRPr lang="en-US" sz="2400" dirty="0"/>
          </a:p>
          <a:p>
            <a:endParaRPr lang="en-US" sz="2400" dirty="0"/>
          </a:p>
          <a:p>
            <a:endParaRPr lang="en-US" sz="2400" dirty="0"/>
          </a:p>
          <a:p>
            <a:r>
              <a:rPr lang="en-US" sz="2400" dirty="0"/>
              <a:t>5 records where launch sites begin with ‘CCA’</a:t>
            </a:r>
          </a:p>
          <a:p>
            <a:pPr marL="0" indent="0">
              <a:buNone/>
            </a:pPr>
            <a:endParaRPr lang="en-US"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SQL (EDA with SQL)</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pic>
        <p:nvPicPr>
          <p:cNvPr id="8" name="Picture 7">
            <a:extLst>
              <a:ext uri="{FF2B5EF4-FFF2-40B4-BE49-F238E27FC236}">
                <a16:creationId xmlns:a16="http://schemas.microsoft.com/office/drawing/2014/main" id="{D9B30B36-F37F-D240-AD5D-5AB83045D47B}"/>
              </a:ext>
            </a:extLst>
          </p:cNvPr>
          <p:cNvPicPr>
            <a:picLocks noChangeAspect="1"/>
          </p:cNvPicPr>
          <p:nvPr/>
        </p:nvPicPr>
        <p:blipFill>
          <a:blip r:embed="rId2"/>
          <a:stretch>
            <a:fillRect/>
          </a:stretch>
        </p:blipFill>
        <p:spPr>
          <a:xfrm>
            <a:off x="1172186" y="2492068"/>
            <a:ext cx="1473200" cy="1549400"/>
          </a:xfrm>
          <a:prstGeom prst="rect">
            <a:avLst/>
          </a:prstGeom>
        </p:spPr>
      </p:pic>
      <p:pic>
        <p:nvPicPr>
          <p:cNvPr id="11" name="Picture 10">
            <a:extLst>
              <a:ext uri="{FF2B5EF4-FFF2-40B4-BE49-F238E27FC236}">
                <a16:creationId xmlns:a16="http://schemas.microsoft.com/office/drawing/2014/main" id="{5362B8CB-C33B-7B4D-B317-48ADE698140A}"/>
              </a:ext>
            </a:extLst>
          </p:cNvPr>
          <p:cNvPicPr>
            <a:picLocks noChangeAspect="1"/>
          </p:cNvPicPr>
          <p:nvPr/>
        </p:nvPicPr>
        <p:blipFill>
          <a:blip r:embed="rId3"/>
          <a:stretch>
            <a:fillRect/>
          </a:stretch>
        </p:blipFill>
        <p:spPr>
          <a:xfrm>
            <a:off x="0" y="4792505"/>
            <a:ext cx="12192000" cy="1522846"/>
          </a:xfrm>
          <a:prstGeom prst="rect">
            <a:avLst/>
          </a:prstGeom>
        </p:spPr>
      </p:pic>
    </p:spTree>
    <p:extLst>
      <p:ext uri="{BB962C8B-B14F-4D97-AF65-F5344CB8AC3E}">
        <p14:creationId xmlns:p14="http://schemas.microsoft.com/office/powerpoint/2010/main" val="15331057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081688"/>
            <a:ext cx="10515600" cy="4822001"/>
          </a:xfrm>
        </p:spPr>
        <p:txBody>
          <a:bodyPr>
            <a:normAutofit/>
          </a:bodyPr>
          <a:lstStyle/>
          <a:p>
            <a:r>
              <a:rPr lang="en-US" sz="2400" dirty="0"/>
              <a:t>The total payload mass carried by boosters launched by NASA (CRS)</a:t>
            </a:r>
          </a:p>
          <a:p>
            <a:endParaRPr lang="en-US" sz="2400" dirty="0"/>
          </a:p>
          <a:p>
            <a:pPr marL="0" indent="0">
              <a:buNone/>
            </a:pPr>
            <a:endParaRPr lang="en-US" sz="2400" dirty="0"/>
          </a:p>
          <a:p>
            <a:r>
              <a:rPr lang="en-US" sz="2400" dirty="0"/>
              <a:t>The average payload mass carried by booster version F9 v1.1</a:t>
            </a:r>
          </a:p>
          <a:p>
            <a:endParaRPr lang="en-US" sz="2400" dirty="0"/>
          </a:p>
          <a:p>
            <a:pPr marL="0" indent="0">
              <a:buNone/>
            </a:pPr>
            <a:endParaRPr lang="en-US" sz="2400" dirty="0"/>
          </a:p>
          <a:p>
            <a:r>
              <a:rPr lang="en-US" sz="2400" dirty="0"/>
              <a:t>The date when the first successful landing outcome in ground pad was achieved</a:t>
            </a:r>
          </a:p>
          <a:p>
            <a:pPr marL="0" indent="0">
              <a:buNone/>
            </a:pPr>
            <a:endParaRPr lang="en-US" sz="2400" dirty="0"/>
          </a:p>
          <a:p>
            <a:endParaRPr lang="en-US" sz="2400" dirty="0"/>
          </a:p>
          <a:p>
            <a:endParaRPr lang="en-US" sz="2400" dirty="0"/>
          </a:p>
          <a:p>
            <a:endParaRPr lang="en-US" sz="2400" dirty="0"/>
          </a:p>
          <a:p>
            <a:pPr marL="0" indent="0">
              <a:buNone/>
            </a:pPr>
            <a:endParaRPr lang="en-US"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SQL (EDA with SQL)</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pic>
        <p:nvPicPr>
          <p:cNvPr id="9" name="Picture 8">
            <a:extLst>
              <a:ext uri="{FF2B5EF4-FFF2-40B4-BE49-F238E27FC236}">
                <a16:creationId xmlns:a16="http://schemas.microsoft.com/office/drawing/2014/main" id="{0BF08DFF-9CFA-6B4A-B3CF-A65FA89A41DF}"/>
              </a:ext>
            </a:extLst>
          </p:cNvPr>
          <p:cNvPicPr>
            <a:picLocks noChangeAspect="1"/>
          </p:cNvPicPr>
          <p:nvPr/>
        </p:nvPicPr>
        <p:blipFill>
          <a:blip r:embed="rId2"/>
          <a:stretch>
            <a:fillRect/>
          </a:stretch>
        </p:blipFill>
        <p:spPr>
          <a:xfrm>
            <a:off x="1172186" y="2655540"/>
            <a:ext cx="2882900" cy="723900"/>
          </a:xfrm>
          <a:prstGeom prst="rect">
            <a:avLst/>
          </a:prstGeom>
        </p:spPr>
      </p:pic>
      <p:pic>
        <p:nvPicPr>
          <p:cNvPr id="12" name="Picture 11">
            <a:extLst>
              <a:ext uri="{FF2B5EF4-FFF2-40B4-BE49-F238E27FC236}">
                <a16:creationId xmlns:a16="http://schemas.microsoft.com/office/drawing/2014/main" id="{BB295EA9-4FD4-794F-A2DC-F87CEDDDB248}"/>
              </a:ext>
            </a:extLst>
          </p:cNvPr>
          <p:cNvPicPr>
            <a:picLocks noChangeAspect="1"/>
          </p:cNvPicPr>
          <p:nvPr/>
        </p:nvPicPr>
        <p:blipFill>
          <a:blip r:embed="rId3"/>
          <a:stretch>
            <a:fillRect/>
          </a:stretch>
        </p:blipFill>
        <p:spPr>
          <a:xfrm>
            <a:off x="1172186" y="4069491"/>
            <a:ext cx="3886200" cy="622300"/>
          </a:xfrm>
          <a:prstGeom prst="rect">
            <a:avLst/>
          </a:prstGeom>
        </p:spPr>
      </p:pic>
      <p:pic>
        <p:nvPicPr>
          <p:cNvPr id="14" name="Picture 13">
            <a:extLst>
              <a:ext uri="{FF2B5EF4-FFF2-40B4-BE49-F238E27FC236}">
                <a16:creationId xmlns:a16="http://schemas.microsoft.com/office/drawing/2014/main" id="{D190576D-1425-B849-A5D9-1DACC40D87F7}"/>
              </a:ext>
            </a:extLst>
          </p:cNvPr>
          <p:cNvPicPr>
            <a:picLocks noChangeAspect="1"/>
          </p:cNvPicPr>
          <p:nvPr/>
        </p:nvPicPr>
        <p:blipFill>
          <a:blip r:embed="rId4"/>
          <a:stretch>
            <a:fillRect/>
          </a:stretch>
        </p:blipFill>
        <p:spPr>
          <a:xfrm>
            <a:off x="1172186" y="5423090"/>
            <a:ext cx="4279900" cy="749300"/>
          </a:xfrm>
          <a:prstGeom prst="rect">
            <a:avLst/>
          </a:prstGeom>
        </p:spPr>
      </p:pic>
    </p:spTree>
    <p:extLst>
      <p:ext uri="{BB962C8B-B14F-4D97-AF65-F5344CB8AC3E}">
        <p14:creationId xmlns:p14="http://schemas.microsoft.com/office/powerpoint/2010/main" val="30755669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003492"/>
            <a:ext cx="10515600" cy="4822001"/>
          </a:xfrm>
        </p:spPr>
        <p:txBody>
          <a:bodyPr>
            <a:normAutofit/>
          </a:bodyPr>
          <a:lstStyle/>
          <a:p>
            <a:r>
              <a:rPr lang="en-US" sz="2400" dirty="0"/>
              <a:t>The names of the boosters which have success in drone ship and have payload mass greater than 4000 but less than 6000</a:t>
            </a:r>
          </a:p>
          <a:p>
            <a:endParaRPr lang="en-US" sz="2400" dirty="0"/>
          </a:p>
          <a:p>
            <a:pPr marL="0" indent="0">
              <a:buNone/>
            </a:pPr>
            <a:endParaRPr lang="en-US" sz="2400" dirty="0"/>
          </a:p>
          <a:p>
            <a:pPr marL="0" indent="0">
              <a:buNone/>
            </a:pPr>
            <a:endParaRPr lang="en-US" sz="2400" dirty="0"/>
          </a:p>
          <a:p>
            <a:pPr marL="0" indent="0">
              <a:buNone/>
            </a:pPr>
            <a:endParaRPr lang="en-US" sz="2400" dirty="0"/>
          </a:p>
          <a:p>
            <a:r>
              <a:rPr lang="en-US" sz="2400" dirty="0"/>
              <a:t>The total number of successful and failure mission outcomes</a:t>
            </a:r>
          </a:p>
          <a:p>
            <a:pPr marL="0" indent="0">
              <a:buNone/>
            </a:pPr>
            <a:endParaRPr lang="en-US"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SQL (EDA with SQL)</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pic>
        <p:nvPicPr>
          <p:cNvPr id="8" name="Picture 7">
            <a:extLst>
              <a:ext uri="{FF2B5EF4-FFF2-40B4-BE49-F238E27FC236}">
                <a16:creationId xmlns:a16="http://schemas.microsoft.com/office/drawing/2014/main" id="{0BD0FE85-8C3A-4D40-A0C4-489F6EE436E7}"/>
              </a:ext>
            </a:extLst>
          </p:cNvPr>
          <p:cNvPicPr>
            <a:picLocks noChangeAspect="1"/>
          </p:cNvPicPr>
          <p:nvPr/>
        </p:nvPicPr>
        <p:blipFill>
          <a:blip r:embed="rId2"/>
          <a:stretch>
            <a:fillRect/>
          </a:stretch>
        </p:blipFill>
        <p:spPr>
          <a:xfrm>
            <a:off x="1172186" y="2788892"/>
            <a:ext cx="1511300" cy="1625600"/>
          </a:xfrm>
          <a:prstGeom prst="rect">
            <a:avLst/>
          </a:prstGeom>
        </p:spPr>
      </p:pic>
      <p:pic>
        <p:nvPicPr>
          <p:cNvPr id="11" name="Picture 10">
            <a:extLst>
              <a:ext uri="{FF2B5EF4-FFF2-40B4-BE49-F238E27FC236}">
                <a16:creationId xmlns:a16="http://schemas.microsoft.com/office/drawing/2014/main" id="{C930E457-59EF-3541-A518-A054A9FB850B}"/>
              </a:ext>
            </a:extLst>
          </p:cNvPr>
          <p:cNvPicPr>
            <a:picLocks noChangeAspect="1"/>
          </p:cNvPicPr>
          <p:nvPr/>
        </p:nvPicPr>
        <p:blipFill>
          <a:blip r:embed="rId3"/>
          <a:stretch>
            <a:fillRect/>
          </a:stretch>
        </p:blipFill>
        <p:spPr>
          <a:xfrm>
            <a:off x="1172186" y="5176863"/>
            <a:ext cx="4851400" cy="685800"/>
          </a:xfrm>
          <a:prstGeom prst="rect">
            <a:avLst/>
          </a:prstGeom>
        </p:spPr>
      </p:pic>
    </p:spTree>
    <p:extLst>
      <p:ext uri="{BB962C8B-B14F-4D97-AF65-F5344CB8AC3E}">
        <p14:creationId xmlns:p14="http://schemas.microsoft.com/office/powerpoint/2010/main" val="39644735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names of the booster versions which have carried the maximum payload mass</a:t>
            </a:r>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SQL (EDA with SQL)</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pic>
        <p:nvPicPr>
          <p:cNvPr id="9" name="Picture 8">
            <a:extLst>
              <a:ext uri="{FF2B5EF4-FFF2-40B4-BE49-F238E27FC236}">
                <a16:creationId xmlns:a16="http://schemas.microsoft.com/office/drawing/2014/main" id="{4740C033-951B-0F4E-AA06-EA88F788C183}"/>
              </a:ext>
            </a:extLst>
          </p:cNvPr>
          <p:cNvPicPr>
            <a:picLocks noChangeAspect="1"/>
          </p:cNvPicPr>
          <p:nvPr/>
        </p:nvPicPr>
        <p:blipFill>
          <a:blip r:embed="rId2"/>
          <a:stretch>
            <a:fillRect/>
          </a:stretch>
        </p:blipFill>
        <p:spPr>
          <a:xfrm>
            <a:off x="1172186" y="2607169"/>
            <a:ext cx="1511300" cy="3949700"/>
          </a:xfrm>
          <a:prstGeom prst="rect">
            <a:avLst/>
          </a:prstGeom>
        </p:spPr>
      </p:pic>
    </p:spTree>
    <p:extLst>
      <p:ext uri="{BB962C8B-B14F-4D97-AF65-F5344CB8AC3E}">
        <p14:creationId xmlns:p14="http://schemas.microsoft.com/office/powerpoint/2010/main" val="17938636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failed landing outcomes in drone ship, their booster versions, and launch site names for in year 2015</a:t>
            </a:r>
          </a:p>
          <a:p>
            <a:endParaRPr lang="en-MY" sz="2400" dirty="0"/>
          </a:p>
          <a:p>
            <a:pPr marL="0" indent="0">
              <a:buNone/>
            </a:pPr>
            <a:endParaRPr lang="en-MY" sz="2400" dirty="0"/>
          </a:p>
          <a:p>
            <a:r>
              <a:rPr lang="en-MY" sz="2400" dirty="0"/>
              <a:t>The count of landing outcomes between the date 2010-06-04 and 2017-03-20, in descending order</a:t>
            </a:r>
            <a:r>
              <a:rPr lang="en-MY" dirty="0"/>
              <a:t/>
            </a:r>
            <a:br>
              <a:rPr lang="en-MY" dirty="0"/>
            </a:br>
            <a:endParaRPr lang="en-MY" dirty="0"/>
          </a:p>
          <a:p>
            <a:pPr marL="0" indent="0">
              <a:buNone/>
            </a:pP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SQL (EDA with SQL)</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pic>
        <p:nvPicPr>
          <p:cNvPr id="8" name="Picture 7">
            <a:extLst>
              <a:ext uri="{FF2B5EF4-FFF2-40B4-BE49-F238E27FC236}">
                <a16:creationId xmlns:a16="http://schemas.microsoft.com/office/drawing/2014/main" id="{45CF0C1A-CED5-3643-B95B-B504EA4EFD2A}"/>
              </a:ext>
            </a:extLst>
          </p:cNvPr>
          <p:cNvPicPr>
            <a:picLocks noChangeAspect="1"/>
          </p:cNvPicPr>
          <p:nvPr/>
        </p:nvPicPr>
        <p:blipFill>
          <a:blip r:embed="rId2"/>
          <a:stretch>
            <a:fillRect/>
          </a:stretch>
        </p:blipFill>
        <p:spPr>
          <a:xfrm>
            <a:off x="1172186" y="2678320"/>
            <a:ext cx="3562046" cy="1009044"/>
          </a:xfrm>
          <a:prstGeom prst="rect">
            <a:avLst/>
          </a:prstGeom>
        </p:spPr>
      </p:pic>
      <p:pic>
        <p:nvPicPr>
          <p:cNvPr id="11" name="Picture 10">
            <a:extLst>
              <a:ext uri="{FF2B5EF4-FFF2-40B4-BE49-F238E27FC236}">
                <a16:creationId xmlns:a16="http://schemas.microsoft.com/office/drawing/2014/main" id="{CF44B467-93D1-6B42-88F2-1A0FC9BA4DD3}"/>
              </a:ext>
            </a:extLst>
          </p:cNvPr>
          <p:cNvPicPr>
            <a:picLocks noChangeAspect="1"/>
          </p:cNvPicPr>
          <p:nvPr/>
        </p:nvPicPr>
        <p:blipFill>
          <a:blip r:embed="rId3"/>
          <a:stretch>
            <a:fillRect/>
          </a:stretch>
        </p:blipFill>
        <p:spPr>
          <a:xfrm>
            <a:off x="1172185" y="4314262"/>
            <a:ext cx="2367427" cy="2486793"/>
          </a:xfrm>
          <a:prstGeom prst="rect">
            <a:avLst/>
          </a:prstGeom>
        </p:spPr>
      </p:pic>
    </p:spTree>
    <p:extLst>
      <p:ext uri="{BB962C8B-B14F-4D97-AF65-F5344CB8AC3E}">
        <p14:creationId xmlns:p14="http://schemas.microsoft.com/office/powerpoint/2010/main" val="12541595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relationship between flight number and launch site</a:t>
            </a:r>
          </a:p>
          <a:p>
            <a:endParaRPr lang="en-MY" sz="2400" dirty="0"/>
          </a:p>
          <a:p>
            <a:pPr marL="0" indent="0">
              <a:buNone/>
            </a:pPr>
            <a:r>
              <a:rPr lang="en-MY" dirty="0"/>
              <a:t/>
            </a:r>
            <a:br>
              <a:rPr lang="en-MY" dirty="0"/>
            </a:br>
            <a:endParaRPr lang="en-MY" dirty="0"/>
          </a:p>
          <a:p>
            <a:pPr marL="0" indent="0">
              <a:buNone/>
            </a:pP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Matplotlib and Seaborn (EDA with Visualization)</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pic>
        <p:nvPicPr>
          <p:cNvPr id="9" name="Picture 8">
            <a:extLst>
              <a:ext uri="{FF2B5EF4-FFF2-40B4-BE49-F238E27FC236}">
                <a16:creationId xmlns:a16="http://schemas.microsoft.com/office/drawing/2014/main" id="{4994FE0F-E570-CF43-A295-1AE28922B273}"/>
              </a:ext>
            </a:extLst>
          </p:cNvPr>
          <p:cNvPicPr>
            <a:picLocks noChangeAspect="1"/>
          </p:cNvPicPr>
          <p:nvPr/>
        </p:nvPicPr>
        <p:blipFill>
          <a:blip r:embed="rId2"/>
          <a:stretch>
            <a:fillRect/>
          </a:stretch>
        </p:blipFill>
        <p:spPr>
          <a:xfrm>
            <a:off x="2097958" y="2494870"/>
            <a:ext cx="7665474" cy="4230394"/>
          </a:xfrm>
          <a:prstGeom prst="rect">
            <a:avLst/>
          </a:prstGeom>
        </p:spPr>
      </p:pic>
    </p:spTree>
    <p:extLst>
      <p:ext uri="{BB962C8B-B14F-4D97-AF65-F5344CB8AC3E}">
        <p14:creationId xmlns:p14="http://schemas.microsoft.com/office/powerpoint/2010/main" val="2817786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11D185-97B1-BE44-9AC5-E8446B4C71F9}"/>
              </a:ext>
            </a:extLst>
          </p:cNvPr>
          <p:cNvPicPr>
            <a:picLocks noChangeAspect="1"/>
          </p:cNvPicPr>
          <p:nvPr/>
        </p:nvPicPr>
        <p:blipFill rotWithShape="1">
          <a:blip r:embed="rId2"/>
          <a:srcRect l="3387" t="5344" r="82" b="13060"/>
          <a:stretch/>
        </p:blipFill>
        <p:spPr>
          <a:xfrm>
            <a:off x="0" y="1"/>
            <a:ext cx="12189600" cy="6856650"/>
          </a:xfrm>
          <a:prstGeom prst="rect">
            <a:avLst/>
          </a:prstGeom>
        </p:spPr>
      </p:pic>
      <p:sp>
        <p:nvSpPr>
          <p:cNvPr id="8" name="Rectangle 7">
            <a:extLst>
              <a:ext uri="{FF2B5EF4-FFF2-40B4-BE49-F238E27FC236}">
                <a16:creationId xmlns:a16="http://schemas.microsoft.com/office/drawing/2014/main" id="{008811A5-3D41-6349-A2F1-A4DE8BA6052D}"/>
              </a:ext>
            </a:extLst>
          </p:cNvPr>
          <p:cNvSpPr/>
          <p:nvPr/>
        </p:nvSpPr>
        <p:spPr>
          <a:xfrm>
            <a:off x="447367" y="375409"/>
            <a:ext cx="11297265" cy="6105833"/>
          </a:xfrm>
          <a:prstGeom prst="rect">
            <a:avLst/>
          </a:prstGeom>
          <a:solidFill>
            <a:schemeClr val="tx1">
              <a:alpha val="4755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a:extLst>
              <a:ext uri="{FF2B5EF4-FFF2-40B4-BE49-F238E27FC236}">
                <a16:creationId xmlns:a16="http://schemas.microsoft.com/office/drawing/2014/main" id="{7B9A10AF-4476-7E45-9D48-1671FBA1ACE1}"/>
              </a:ext>
            </a:extLst>
          </p:cNvPr>
          <p:cNvSpPr txBox="1">
            <a:spLocks/>
          </p:cNvSpPr>
          <p:nvPr/>
        </p:nvSpPr>
        <p:spPr>
          <a:xfrm>
            <a:off x="1229032" y="1129257"/>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OUTLINE</a:t>
            </a:r>
          </a:p>
        </p:txBody>
      </p:sp>
      <p:sp>
        <p:nvSpPr>
          <p:cNvPr id="14" name="Content Placeholder 2">
            <a:extLst>
              <a:ext uri="{FF2B5EF4-FFF2-40B4-BE49-F238E27FC236}">
                <a16:creationId xmlns:a16="http://schemas.microsoft.com/office/drawing/2014/main" id="{F1AC84E3-A2A7-1F4E-B80E-0E4F24D9896D}"/>
              </a:ext>
            </a:extLst>
          </p:cNvPr>
          <p:cNvSpPr txBox="1">
            <a:spLocks/>
          </p:cNvSpPr>
          <p:nvPr/>
        </p:nvSpPr>
        <p:spPr>
          <a:xfrm>
            <a:off x="1229032" y="2501489"/>
            <a:ext cx="10515600" cy="473124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Executive Summary</a:t>
            </a:r>
          </a:p>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Introduction</a:t>
            </a:r>
          </a:p>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Methodology</a:t>
            </a:r>
          </a:p>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Results</a:t>
            </a:r>
          </a:p>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Discussion </a:t>
            </a:r>
          </a:p>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Conclusion</a:t>
            </a:r>
          </a:p>
        </p:txBody>
      </p:sp>
    </p:spTree>
    <p:extLst>
      <p:ext uri="{BB962C8B-B14F-4D97-AF65-F5344CB8AC3E}">
        <p14:creationId xmlns:p14="http://schemas.microsoft.com/office/powerpoint/2010/main" val="379577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relationship between payload mass and launch site</a:t>
            </a:r>
          </a:p>
          <a:p>
            <a:endParaRPr lang="en-MY" sz="2400" dirty="0"/>
          </a:p>
          <a:p>
            <a:pPr marL="0" indent="0">
              <a:buNone/>
            </a:pPr>
            <a:r>
              <a:rPr lang="en-MY" dirty="0"/>
              <a:t/>
            </a:r>
            <a:br>
              <a:rPr lang="en-MY" dirty="0"/>
            </a:br>
            <a:endParaRPr lang="en-MY" dirty="0"/>
          </a:p>
          <a:p>
            <a:pPr marL="0" indent="0">
              <a:buNone/>
            </a:pP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Matplotlib and Seaborn (EDA with Visualization)</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pic>
        <p:nvPicPr>
          <p:cNvPr id="8" name="Picture 7">
            <a:extLst>
              <a:ext uri="{FF2B5EF4-FFF2-40B4-BE49-F238E27FC236}">
                <a16:creationId xmlns:a16="http://schemas.microsoft.com/office/drawing/2014/main" id="{0F62D1E6-0312-CB4B-80CA-47E90071E1F5}"/>
              </a:ext>
            </a:extLst>
          </p:cNvPr>
          <p:cNvPicPr>
            <a:picLocks noChangeAspect="1"/>
          </p:cNvPicPr>
          <p:nvPr/>
        </p:nvPicPr>
        <p:blipFill>
          <a:blip r:embed="rId2"/>
          <a:stretch>
            <a:fillRect/>
          </a:stretch>
        </p:blipFill>
        <p:spPr>
          <a:xfrm>
            <a:off x="2038760" y="2365052"/>
            <a:ext cx="7827911" cy="4244048"/>
          </a:xfrm>
          <a:prstGeom prst="rect">
            <a:avLst/>
          </a:prstGeom>
        </p:spPr>
      </p:pic>
    </p:spTree>
    <p:extLst>
      <p:ext uri="{BB962C8B-B14F-4D97-AF65-F5344CB8AC3E}">
        <p14:creationId xmlns:p14="http://schemas.microsoft.com/office/powerpoint/2010/main" val="23373382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relationship between success rate and orbit type</a:t>
            </a:r>
          </a:p>
          <a:p>
            <a:pPr marL="0" indent="0">
              <a:buNone/>
            </a:pPr>
            <a:r>
              <a:rPr lang="en-MY" dirty="0"/>
              <a:t/>
            </a:r>
            <a:br>
              <a:rPr lang="en-MY" dirty="0"/>
            </a:br>
            <a:endParaRPr lang="en-MY" dirty="0"/>
          </a:p>
          <a:p>
            <a:pPr marL="0" indent="0">
              <a:buNone/>
            </a:pP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Matplotlib and Seaborn (EDA with Visualization)</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pic>
        <p:nvPicPr>
          <p:cNvPr id="9" name="Picture 8">
            <a:extLst>
              <a:ext uri="{FF2B5EF4-FFF2-40B4-BE49-F238E27FC236}">
                <a16:creationId xmlns:a16="http://schemas.microsoft.com/office/drawing/2014/main" id="{3F9756CC-F1FC-594A-9ECF-D4B089EAE958}"/>
              </a:ext>
            </a:extLst>
          </p:cNvPr>
          <p:cNvPicPr>
            <a:picLocks noChangeAspect="1"/>
          </p:cNvPicPr>
          <p:nvPr/>
        </p:nvPicPr>
        <p:blipFill>
          <a:blip r:embed="rId2"/>
          <a:stretch>
            <a:fillRect/>
          </a:stretch>
        </p:blipFill>
        <p:spPr>
          <a:xfrm>
            <a:off x="2936378" y="2432671"/>
            <a:ext cx="6024276" cy="4124198"/>
          </a:xfrm>
          <a:prstGeom prst="rect">
            <a:avLst/>
          </a:prstGeom>
        </p:spPr>
      </p:pic>
    </p:spTree>
    <p:extLst>
      <p:ext uri="{BB962C8B-B14F-4D97-AF65-F5344CB8AC3E}">
        <p14:creationId xmlns:p14="http://schemas.microsoft.com/office/powerpoint/2010/main" val="7296722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relationship between flight number and orbit type</a:t>
            </a:r>
          </a:p>
          <a:p>
            <a:pPr marL="0" indent="0">
              <a:buNone/>
            </a:pPr>
            <a:r>
              <a:rPr lang="en-MY" dirty="0"/>
              <a:t/>
            </a:r>
            <a:br>
              <a:rPr lang="en-MY" dirty="0"/>
            </a:br>
            <a:endParaRPr lang="en-MY" dirty="0"/>
          </a:p>
          <a:p>
            <a:pPr marL="0" indent="0">
              <a:buNone/>
            </a:pP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Matplotlib and Seaborn (EDA with Visualization)</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pic>
        <p:nvPicPr>
          <p:cNvPr id="8" name="Picture 7">
            <a:extLst>
              <a:ext uri="{FF2B5EF4-FFF2-40B4-BE49-F238E27FC236}">
                <a16:creationId xmlns:a16="http://schemas.microsoft.com/office/drawing/2014/main" id="{7E101C80-0503-2B49-802D-4BF82168C268}"/>
              </a:ext>
            </a:extLst>
          </p:cNvPr>
          <p:cNvPicPr>
            <a:picLocks noChangeAspect="1"/>
          </p:cNvPicPr>
          <p:nvPr/>
        </p:nvPicPr>
        <p:blipFill>
          <a:blip r:embed="rId2"/>
          <a:stretch>
            <a:fillRect/>
          </a:stretch>
        </p:blipFill>
        <p:spPr>
          <a:xfrm>
            <a:off x="2025445" y="2453017"/>
            <a:ext cx="7487265" cy="4272247"/>
          </a:xfrm>
          <a:prstGeom prst="rect">
            <a:avLst/>
          </a:prstGeom>
        </p:spPr>
      </p:pic>
    </p:spTree>
    <p:extLst>
      <p:ext uri="{BB962C8B-B14F-4D97-AF65-F5344CB8AC3E}">
        <p14:creationId xmlns:p14="http://schemas.microsoft.com/office/powerpoint/2010/main" val="14885750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relationship between payload mass and orbit type</a:t>
            </a:r>
          </a:p>
          <a:p>
            <a:pPr marL="0" indent="0">
              <a:buNone/>
            </a:pPr>
            <a:r>
              <a:rPr lang="en-MY" dirty="0"/>
              <a:t/>
            </a:r>
            <a:br>
              <a:rPr lang="en-MY" dirty="0"/>
            </a:br>
            <a:endParaRPr lang="en-MY" dirty="0"/>
          </a:p>
          <a:p>
            <a:pPr marL="0" indent="0">
              <a:buNone/>
            </a:pP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Matplotlib and Seaborn (EDA with Visualization)</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pic>
        <p:nvPicPr>
          <p:cNvPr id="8" name="Picture 7">
            <a:extLst>
              <a:ext uri="{FF2B5EF4-FFF2-40B4-BE49-F238E27FC236}">
                <a16:creationId xmlns:a16="http://schemas.microsoft.com/office/drawing/2014/main" id="{D381B9D0-EE79-BE46-9002-A443D011AD26}"/>
              </a:ext>
            </a:extLst>
          </p:cNvPr>
          <p:cNvPicPr>
            <a:picLocks noChangeAspect="1"/>
          </p:cNvPicPr>
          <p:nvPr/>
        </p:nvPicPr>
        <p:blipFill>
          <a:blip r:embed="rId2"/>
          <a:stretch>
            <a:fillRect/>
          </a:stretch>
        </p:blipFill>
        <p:spPr>
          <a:xfrm>
            <a:off x="2282723" y="2450468"/>
            <a:ext cx="7377471" cy="4274796"/>
          </a:xfrm>
          <a:prstGeom prst="rect">
            <a:avLst/>
          </a:prstGeom>
        </p:spPr>
      </p:pic>
    </p:spTree>
    <p:extLst>
      <p:ext uri="{BB962C8B-B14F-4D97-AF65-F5344CB8AC3E}">
        <p14:creationId xmlns:p14="http://schemas.microsoft.com/office/powerpoint/2010/main" val="18830619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launch success yearly trend</a:t>
            </a:r>
          </a:p>
          <a:p>
            <a:pPr marL="0" indent="0">
              <a:buNone/>
            </a:pPr>
            <a:r>
              <a:rPr lang="en-MY" dirty="0"/>
              <a:t/>
            </a:r>
            <a:br>
              <a:rPr lang="en-MY" dirty="0"/>
            </a:br>
            <a:endParaRPr lang="en-MY" dirty="0"/>
          </a:p>
          <a:p>
            <a:pPr marL="0" indent="0">
              <a:buNone/>
            </a:pP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Matplotlib and Seaborn (EDA with Visualization)</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pic>
        <p:nvPicPr>
          <p:cNvPr id="8" name="Picture 7">
            <a:extLst>
              <a:ext uri="{FF2B5EF4-FFF2-40B4-BE49-F238E27FC236}">
                <a16:creationId xmlns:a16="http://schemas.microsoft.com/office/drawing/2014/main" id="{770A2C22-3361-5540-AF98-8B133B5722FE}"/>
              </a:ext>
            </a:extLst>
          </p:cNvPr>
          <p:cNvPicPr>
            <a:picLocks noChangeAspect="1"/>
          </p:cNvPicPr>
          <p:nvPr/>
        </p:nvPicPr>
        <p:blipFill>
          <a:blip r:embed="rId2"/>
          <a:stretch>
            <a:fillRect/>
          </a:stretch>
        </p:blipFill>
        <p:spPr>
          <a:xfrm>
            <a:off x="2289277" y="2414463"/>
            <a:ext cx="7238181" cy="4267795"/>
          </a:xfrm>
          <a:prstGeom prst="rect">
            <a:avLst/>
          </a:prstGeom>
        </p:spPr>
      </p:pic>
    </p:spTree>
    <p:extLst>
      <p:ext uri="{BB962C8B-B14F-4D97-AF65-F5344CB8AC3E}">
        <p14:creationId xmlns:p14="http://schemas.microsoft.com/office/powerpoint/2010/main" val="14682269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All launch sites on map</a:t>
            </a:r>
            <a:r>
              <a:rPr lang="en-MY" dirty="0"/>
              <a:t/>
            </a:r>
            <a:br>
              <a:rPr lang="en-MY" dirty="0"/>
            </a:br>
            <a:endParaRPr lang="en-MY" dirty="0"/>
          </a:p>
          <a:p>
            <a:pPr marL="0" indent="0">
              <a:buNone/>
            </a:pP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Folium</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9" name="Picture 8">
            <a:extLst>
              <a:ext uri="{FF2B5EF4-FFF2-40B4-BE49-F238E27FC236}">
                <a16:creationId xmlns:a16="http://schemas.microsoft.com/office/drawing/2014/main" id="{2E082882-1B98-1946-906E-F4D0D3937D08}"/>
              </a:ext>
            </a:extLst>
          </p:cNvPr>
          <p:cNvPicPr>
            <a:picLocks noChangeAspect="1"/>
          </p:cNvPicPr>
          <p:nvPr/>
        </p:nvPicPr>
        <p:blipFill>
          <a:blip r:embed="rId2"/>
          <a:stretch>
            <a:fillRect/>
          </a:stretch>
        </p:blipFill>
        <p:spPr>
          <a:xfrm>
            <a:off x="2268793" y="2499951"/>
            <a:ext cx="7654413" cy="3911225"/>
          </a:xfrm>
          <a:prstGeom prst="rect">
            <a:avLst/>
          </a:prstGeom>
        </p:spPr>
      </p:pic>
    </p:spTree>
    <p:extLst>
      <p:ext uri="{BB962C8B-B14F-4D97-AF65-F5344CB8AC3E}">
        <p14:creationId xmlns:p14="http://schemas.microsoft.com/office/powerpoint/2010/main" val="18734777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succeeded launches and failed launches for each site on map</a:t>
            </a:r>
          </a:p>
          <a:p>
            <a:pPr lvl="1"/>
            <a:r>
              <a:rPr lang="en-US" sz="2000" dirty="0"/>
              <a:t>If we zoom in on one of the launch site, we can see green and red tags. Each green tag represents a successful launch while each red tag represents a failed launch</a:t>
            </a:r>
            <a:r>
              <a:rPr lang="en-MY" dirty="0"/>
              <a:t/>
            </a:r>
            <a:br>
              <a:rPr lang="en-MY" dirty="0"/>
            </a:br>
            <a:endParaRPr lang="en-MY" dirty="0"/>
          </a:p>
          <a:p>
            <a:pPr marL="0" indent="0">
              <a:buNone/>
            </a:pP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Folium</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14" name="Picture 13">
            <a:extLst>
              <a:ext uri="{FF2B5EF4-FFF2-40B4-BE49-F238E27FC236}">
                <a16:creationId xmlns:a16="http://schemas.microsoft.com/office/drawing/2014/main" id="{6390BDFE-E14D-3846-B29D-612F3468BD79}"/>
              </a:ext>
            </a:extLst>
          </p:cNvPr>
          <p:cNvPicPr>
            <a:picLocks noChangeAspect="1"/>
          </p:cNvPicPr>
          <p:nvPr/>
        </p:nvPicPr>
        <p:blipFill>
          <a:blip r:embed="rId2"/>
          <a:stretch>
            <a:fillRect/>
          </a:stretch>
        </p:blipFill>
        <p:spPr>
          <a:xfrm>
            <a:off x="1848464" y="3011520"/>
            <a:ext cx="8495071" cy="3545349"/>
          </a:xfrm>
          <a:prstGeom prst="rect">
            <a:avLst/>
          </a:prstGeom>
        </p:spPr>
      </p:pic>
    </p:spTree>
    <p:extLst>
      <p:ext uri="{BB962C8B-B14F-4D97-AF65-F5344CB8AC3E}">
        <p14:creationId xmlns:p14="http://schemas.microsoft.com/office/powerpoint/2010/main" val="17819978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distances between a launch site to its proximities such as the nearest city, railway, or highway</a:t>
            </a:r>
          </a:p>
          <a:p>
            <a:pPr lvl="1"/>
            <a:r>
              <a:rPr lang="en-US" sz="2000" dirty="0"/>
              <a:t>The picture below shows the distance between the VAFB SLC-4E launch site and the nearest coastline</a:t>
            </a:r>
          </a:p>
          <a:p>
            <a:pPr marL="0" indent="0">
              <a:buNone/>
            </a:pPr>
            <a:r>
              <a:rPr lang="en-MY" dirty="0"/>
              <a:t/>
            </a:r>
            <a:br>
              <a:rPr lang="en-MY" dirty="0"/>
            </a:br>
            <a:endParaRPr lang="en-MY" dirty="0"/>
          </a:p>
          <a:p>
            <a:pPr marL="0" indent="0">
              <a:buNone/>
            </a:pP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Folium</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8" name="Picture 7">
            <a:extLst>
              <a:ext uri="{FF2B5EF4-FFF2-40B4-BE49-F238E27FC236}">
                <a16:creationId xmlns:a16="http://schemas.microsoft.com/office/drawing/2014/main" id="{4DD66ADF-76B9-EB4E-909D-1A1AC6E7F63E}"/>
              </a:ext>
            </a:extLst>
          </p:cNvPr>
          <p:cNvPicPr>
            <a:picLocks noChangeAspect="1"/>
          </p:cNvPicPr>
          <p:nvPr/>
        </p:nvPicPr>
        <p:blipFill rotWithShape="1">
          <a:blip r:embed="rId2"/>
          <a:srcRect l="32712" t="15961"/>
          <a:stretch/>
        </p:blipFill>
        <p:spPr>
          <a:xfrm>
            <a:off x="3035709" y="3375605"/>
            <a:ext cx="6120581" cy="3349659"/>
          </a:xfrm>
          <a:prstGeom prst="rect">
            <a:avLst/>
          </a:prstGeom>
        </p:spPr>
      </p:pic>
    </p:spTree>
    <p:extLst>
      <p:ext uri="{BB962C8B-B14F-4D97-AF65-F5344CB8AC3E}">
        <p14:creationId xmlns:p14="http://schemas.microsoft.com/office/powerpoint/2010/main" val="19122132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picture below shows a pie chart when launch site CCAFS LC-40 is chosen.</a:t>
            </a:r>
          </a:p>
          <a:p>
            <a:r>
              <a:rPr lang="en-US" sz="2400" dirty="0"/>
              <a:t>0 represents failed launches while 1 represents successful launches. We can see that 73.1% of launches done at CCAFS LC-40 are failed launches.</a:t>
            </a:r>
            <a:r>
              <a:rPr lang="en-MY" dirty="0"/>
              <a:t/>
            </a:r>
            <a:br>
              <a:rPr lang="en-MY" dirty="0"/>
            </a:br>
            <a:endParaRPr lang="en-MY" dirty="0"/>
          </a:p>
          <a:p>
            <a:pPr marL="0" indent="0">
              <a:buNone/>
            </a:pP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Dash</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pic>
        <p:nvPicPr>
          <p:cNvPr id="9" name="Picture 8">
            <a:extLst>
              <a:ext uri="{FF2B5EF4-FFF2-40B4-BE49-F238E27FC236}">
                <a16:creationId xmlns:a16="http://schemas.microsoft.com/office/drawing/2014/main" id="{FF5415FE-BD8F-814C-8590-A35061A30324}"/>
              </a:ext>
            </a:extLst>
          </p:cNvPr>
          <p:cNvPicPr>
            <a:picLocks noChangeAspect="1"/>
          </p:cNvPicPr>
          <p:nvPr/>
        </p:nvPicPr>
        <p:blipFill>
          <a:blip r:embed="rId2"/>
          <a:stretch>
            <a:fillRect/>
          </a:stretch>
        </p:blipFill>
        <p:spPr>
          <a:xfrm>
            <a:off x="1708355" y="3105457"/>
            <a:ext cx="8775290" cy="3619807"/>
          </a:xfrm>
          <a:prstGeom prst="rect">
            <a:avLst/>
          </a:prstGeom>
        </p:spPr>
      </p:pic>
    </p:spTree>
    <p:extLst>
      <p:ext uri="{BB962C8B-B14F-4D97-AF65-F5344CB8AC3E}">
        <p14:creationId xmlns:p14="http://schemas.microsoft.com/office/powerpoint/2010/main" val="38324827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picture below shows a scatterplot when the payload mass range is set to be from 2000kg to 8000kg.</a:t>
            </a:r>
          </a:p>
          <a:p>
            <a:r>
              <a:rPr lang="en-US" sz="2400" dirty="0"/>
              <a:t>Class 0 represents failed launches while class 1 represents successful launches. </a:t>
            </a:r>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Dash</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pic>
        <p:nvPicPr>
          <p:cNvPr id="8" name="Picture 7">
            <a:extLst>
              <a:ext uri="{FF2B5EF4-FFF2-40B4-BE49-F238E27FC236}">
                <a16:creationId xmlns:a16="http://schemas.microsoft.com/office/drawing/2014/main" id="{96EA7AC3-F86F-CD46-87BF-BF760450BE84}"/>
              </a:ext>
            </a:extLst>
          </p:cNvPr>
          <p:cNvPicPr>
            <a:picLocks noChangeAspect="1"/>
          </p:cNvPicPr>
          <p:nvPr/>
        </p:nvPicPr>
        <p:blipFill>
          <a:blip r:embed="rId2"/>
          <a:stretch>
            <a:fillRect/>
          </a:stretch>
        </p:blipFill>
        <p:spPr>
          <a:xfrm>
            <a:off x="1354393" y="3289413"/>
            <a:ext cx="9483213" cy="3435851"/>
          </a:xfrm>
          <a:prstGeom prst="rect">
            <a:avLst/>
          </a:prstGeom>
        </p:spPr>
      </p:pic>
    </p:spTree>
    <p:extLst>
      <p:ext uri="{BB962C8B-B14F-4D97-AF65-F5344CB8AC3E}">
        <p14:creationId xmlns:p14="http://schemas.microsoft.com/office/powerpoint/2010/main" val="2581907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825625"/>
            <a:ext cx="10515600" cy="4731244"/>
          </a:xfrm>
        </p:spPr>
        <p:txBody>
          <a:bodyPr>
            <a:normAutofit/>
          </a:bodyPr>
          <a:lstStyle/>
          <a:p>
            <a:r>
              <a:rPr lang="en-MY" sz="2400" dirty="0"/>
              <a:t>In this capstone project, we will predict if the SpaceX Falcon 9 first stage will land successfully using several machine learning classification algorithms.</a:t>
            </a:r>
            <a:endParaRPr lang="en-US" sz="2400" dirty="0"/>
          </a:p>
          <a:p>
            <a:r>
              <a:rPr lang="en-US" sz="2400" dirty="0"/>
              <a:t>The main steps in this project include</a:t>
            </a:r>
            <a:r>
              <a:rPr lang="en-US" sz="2000" dirty="0"/>
              <a:t>:</a:t>
            </a:r>
          </a:p>
          <a:p>
            <a:pPr lvl="1"/>
            <a:r>
              <a:rPr lang="en-US" sz="2000" dirty="0"/>
              <a:t>Data collection, wrangling, and formatting</a:t>
            </a:r>
          </a:p>
          <a:p>
            <a:pPr lvl="1"/>
            <a:r>
              <a:rPr lang="en-US" sz="2000" dirty="0"/>
              <a:t>Exploratory data analysis</a:t>
            </a:r>
          </a:p>
          <a:p>
            <a:pPr lvl="1"/>
            <a:r>
              <a:rPr lang="en-US" sz="2000" dirty="0"/>
              <a:t>Interactive data visualization</a:t>
            </a:r>
          </a:p>
          <a:p>
            <a:pPr lvl="1"/>
            <a:r>
              <a:rPr lang="en-US" sz="2000" dirty="0"/>
              <a:t>Machine learning prediction</a:t>
            </a:r>
            <a:endParaRPr lang="en-US" sz="1600" dirty="0"/>
          </a:p>
          <a:p>
            <a:r>
              <a:rPr lang="en-US" sz="2400" dirty="0"/>
              <a:t>Our graphs show that some features of the rocket launches have a correlation with the outcome of the launches, i.e., success or failure.</a:t>
            </a:r>
          </a:p>
          <a:p>
            <a:r>
              <a:rPr lang="en-US" sz="2400" dirty="0"/>
              <a:t>It is also concluded that decision tree may be the best machine learning algorithm to predict if the Falcon 9 first stage will land successfully.</a:t>
            </a:r>
            <a:endParaRPr lang="en-US" sz="2000" dirty="0"/>
          </a:p>
          <a:p>
            <a:pPr lvl="1"/>
            <a:endParaRPr lang="en-US" sz="16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EXECUTIVE SUMMARY</a:t>
            </a:r>
          </a:p>
        </p:txBody>
      </p:sp>
    </p:spTree>
    <p:extLst>
      <p:ext uri="{BB962C8B-B14F-4D97-AF65-F5344CB8AC3E}">
        <p14:creationId xmlns:p14="http://schemas.microsoft.com/office/powerpoint/2010/main" val="23840477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Logistic regression</a:t>
            </a:r>
          </a:p>
          <a:p>
            <a:pPr lvl="1"/>
            <a:r>
              <a:rPr lang="en-US" sz="2000" dirty="0" err="1"/>
              <a:t>GridSearchCV</a:t>
            </a:r>
            <a:r>
              <a:rPr lang="en-US" sz="2000" dirty="0"/>
              <a:t> best score: </a:t>
            </a:r>
            <a:r>
              <a:rPr lang="en-MY" sz="2000" dirty="0"/>
              <a:t>0.8464285714285713</a:t>
            </a:r>
          </a:p>
          <a:p>
            <a:pPr lvl="1"/>
            <a:r>
              <a:rPr lang="en-MY" sz="2000" dirty="0"/>
              <a:t>Accuracy score on test set: 0.8333333333333334</a:t>
            </a:r>
          </a:p>
          <a:p>
            <a:pPr lvl="1"/>
            <a:r>
              <a:rPr lang="en-MY" sz="2000" dirty="0"/>
              <a:t>Confusion matrix:</a:t>
            </a:r>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Predictive Analysis</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3759200" y="2962769"/>
            <a:ext cx="4673600" cy="3594100"/>
          </a:xfrm>
          <a:prstGeom prst="rect">
            <a:avLst/>
          </a:prstGeom>
        </p:spPr>
      </p:pic>
    </p:spTree>
    <p:extLst>
      <p:ext uri="{BB962C8B-B14F-4D97-AF65-F5344CB8AC3E}">
        <p14:creationId xmlns:p14="http://schemas.microsoft.com/office/powerpoint/2010/main" val="13996176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Support vector machine (SVM)</a:t>
            </a:r>
          </a:p>
          <a:p>
            <a:pPr lvl="1"/>
            <a:r>
              <a:rPr lang="en-US" sz="2000" dirty="0" err="1"/>
              <a:t>GridSearchCV</a:t>
            </a:r>
            <a:r>
              <a:rPr lang="en-US" sz="2000" dirty="0"/>
              <a:t> best score: </a:t>
            </a:r>
            <a:r>
              <a:rPr lang="en-MY" sz="2000" dirty="0"/>
              <a:t>0.8482142857142856</a:t>
            </a:r>
          </a:p>
          <a:p>
            <a:pPr lvl="1"/>
            <a:r>
              <a:rPr lang="en-MY" sz="2000" dirty="0"/>
              <a:t>Accuracy score on test set: 0.8333333333333334</a:t>
            </a:r>
          </a:p>
          <a:p>
            <a:pPr lvl="1"/>
            <a:r>
              <a:rPr lang="en-MY" sz="2000" dirty="0"/>
              <a:t>Confusion matrix:</a:t>
            </a:r>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Predictive Analysis</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3759200" y="2962769"/>
            <a:ext cx="4673600" cy="3594100"/>
          </a:xfrm>
          <a:prstGeom prst="rect">
            <a:avLst/>
          </a:prstGeom>
        </p:spPr>
      </p:pic>
    </p:spTree>
    <p:extLst>
      <p:ext uri="{BB962C8B-B14F-4D97-AF65-F5344CB8AC3E}">
        <p14:creationId xmlns:p14="http://schemas.microsoft.com/office/powerpoint/2010/main" val="32550129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Decision tree</a:t>
            </a:r>
          </a:p>
          <a:p>
            <a:pPr lvl="1"/>
            <a:r>
              <a:rPr lang="en-US" sz="2000" dirty="0" err="1"/>
              <a:t>GridSearchCV</a:t>
            </a:r>
            <a:r>
              <a:rPr lang="en-US" sz="2000" dirty="0"/>
              <a:t> best score: </a:t>
            </a:r>
            <a:r>
              <a:rPr lang="en-MY" sz="2000" dirty="0"/>
              <a:t>0.8892857142857142</a:t>
            </a:r>
          </a:p>
          <a:p>
            <a:pPr lvl="1"/>
            <a:r>
              <a:rPr lang="en-MY" sz="2000" dirty="0"/>
              <a:t>Accuracy score on test set: 0.8333333333333334</a:t>
            </a:r>
          </a:p>
          <a:p>
            <a:pPr lvl="1"/>
            <a:r>
              <a:rPr lang="en-MY" sz="2000" dirty="0"/>
              <a:t>Confusion matrix:</a:t>
            </a:r>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Predictive Analysis</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3759200" y="2962769"/>
            <a:ext cx="4673600" cy="3594100"/>
          </a:xfrm>
          <a:prstGeom prst="rect">
            <a:avLst/>
          </a:prstGeom>
        </p:spPr>
      </p:pic>
    </p:spTree>
    <p:extLst>
      <p:ext uri="{BB962C8B-B14F-4D97-AF65-F5344CB8AC3E}">
        <p14:creationId xmlns:p14="http://schemas.microsoft.com/office/powerpoint/2010/main" val="32035478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K nearest neighbors (KNN)</a:t>
            </a:r>
          </a:p>
          <a:p>
            <a:pPr lvl="1"/>
            <a:r>
              <a:rPr lang="en-US" sz="2000" dirty="0" err="1"/>
              <a:t>GridSearchCV</a:t>
            </a:r>
            <a:r>
              <a:rPr lang="en-US" sz="2000" dirty="0"/>
              <a:t> best score: </a:t>
            </a:r>
            <a:r>
              <a:rPr lang="en-MY" sz="2000" dirty="0"/>
              <a:t>0.8482142857142858</a:t>
            </a:r>
          </a:p>
          <a:p>
            <a:pPr lvl="1"/>
            <a:r>
              <a:rPr lang="en-MY" sz="2000" dirty="0"/>
              <a:t>Accuracy score on test set: 0.8333333333333334</a:t>
            </a:r>
          </a:p>
          <a:p>
            <a:pPr lvl="1"/>
            <a:r>
              <a:rPr lang="en-MY" sz="2000" dirty="0"/>
              <a:t>Confusion matrix:</a:t>
            </a:r>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Predictive Analysis</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3759200" y="2962769"/>
            <a:ext cx="4673600" cy="3594100"/>
          </a:xfrm>
          <a:prstGeom prst="rect">
            <a:avLst/>
          </a:prstGeom>
        </p:spPr>
      </p:pic>
    </p:spTree>
    <p:extLst>
      <p:ext uri="{BB962C8B-B14F-4D97-AF65-F5344CB8AC3E}">
        <p14:creationId xmlns:p14="http://schemas.microsoft.com/office/powerpoint/2010/main" val="28042640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375211"/>
            <a:ext cx="10515600" cy="4822001"/>
          </a:xfrm>
        </p:spPr>
        <p:txBody>
          <a:bodyPr>
            <a:normAutofit/>
          </a:bodyPr>
          <a:lstStyle/>
          <a:p>
            <a:r>
              <a:rPr lang="en-US" sz="2400" dirty="0"/>
              <a:t>Putting the results of all 4 models side by side, we can see that they all share the same accuracy score and confusion matrix when tested on the test set. </a:t>
            </a:r>
          </a:p>
          <a:p>
            <a:r>
              <a:rPr lang="en-US" sz="2400" dirty="0"/>
              <a:t>Therefore, their </a:t>
            </a:r>
            <a:r>
              <a:rPr lang="en-US" sz="2400" dirty="0" err="1"/>
              <a:t>GridSearchCV</a:t>
            </a:r>
            <a:r>
              <a:rPr lang="en-US" sz="2400" dirty="0"/>
              <a:t> best scores are used to rank them instead. Based on the </a:t>
            </a:r>
            <a:r>
              <a:rPr lang="en-US" sz="2400" dirty="0" err="1"/>
              <a:t>GridSearchCV</a:t>
            </a:r>
            <a:r>
              <a:rPr lang="en-US" sz="2400" dirty="0"/>
              <a:t> best scores, the models are ranked in the following order with the first being the best and the last one being the worst:</a:t>
            </a:r>
          </a:p>
          <a:p>
            <a:pPr marL="800100" lvl="1" indent="-342900">
              <a:buFont typeface="+mj-lt"/>
              <a:buAutoNum type="arabicPeriod"/>
            </a:pPr>
            <a:r>
              <a:rPr lang="en-MY" sz="2000" dirty="0"/>
              <a:t>Decision</a:t>
            </a:r>
            <a:r>
              <a:rPr lang="en-MY" sz="1800" dirty="0"/>
              <a:t> tree (</a:t>
            </a:r>
            <a:r>
              <a:rPr lang="en-MY" sz="1800" dirty="0" err="1"/>
              <a:t>GridSearchCV</a:t>
            </a:r>
            <a:r>
              <a:rPr lang="en-MY" sz="1800" dirty="0"/>
              <a:t> best score: 0.8892857142857142) </a:t>
            </a:r>
          </a:p>
          <a:p>
            <a:pPr marL="800100" lvl="1" indent="-342900">
              <a:buFont typeface="+mj-lt"/>
              <a:buAutoNum type="arabicPeriod"/>
            </a:pPr>
            <a:r>
              <a:rPr lang="en-MY" sz="1800" dirty="0"/>
              <a:t>K nearest </a:t>
            </a:r>
            <a:r>
              <a:rPr lang="en-MY" sz="1800" dirty="0" err="1"/>
              <a:t>neighbors</a:t>
            </a:r>
            <a:r>
              <a:rPr lang="en-MY" sz="1800" dirty="0"/>
              <a:t>, KNN (</a:t>
            </a:r>
            <a:r>
              <a:rPr lang="en-MY" sz="1800" dirty="0" err="1"/>
              <a:t>GridSearchCV</a:t>
            </a:r>
            <a:r>
              <a:rPr lang="en-MY" sz="1800" dirty="0"/>
              <a:t> best score:</a:t>
            </a:r>
            <a:r>
              <a:rPr lang="en-US" sz="1800" dirty="0"/>
              <a:t> </a:t>
            </a:r>
            <a:r>
              <a:rPr lang="en-MY" sz="1800" dirty="0"/>
              <a:t>0.8482142857142858)</a:t>
            </a:r>
          </a:p>
          <a:p>
            <a:pPr marL="800100" lvl="1" indent="-342900">
              <a:buFont typeface="+mj-lt"/>
              <a:buAutoNum type="arabicPeriod"/>
            </a:pPr>
            <a:r>
              <a:rPr lang="en-MY" sz="1800" dirty="0"/>
              <a:t>Support vector machine, SVM (</a:t>
            </a:r>
            <a:r>
              <a:rPr lang="en-MY" sz="1800" dirty="0" err="1"/>
              <a:t>GridSearchCV</a:t>
            </a:r>
            <a:r>
              <a:rPr lang="en-MY" sz="1800" dirty="0"/>
              <a:t> best score: 0.8482142857142856)</a:t>
            </a:r>
          </a:p>
          <a:p>
            <a:pPr marL="800100" lvl="1" indent="-342900">
              <a:buFont typeface="+mj-lt"/>
              <a:buAutoNum type="arabicPeriod"/>
            </a:pPr>
            <a:r>
              <a:rPr lang="en-MY" sz="1800" dirty="0"/>
              <a:t>Logistic regression (</a:t>
            </a:r>
            <a:r>
              <a:rPr lang="en-MY" sz="1800" dirty="0" err="1"/>
              <a:t>GridSearchCV</a:t>
            </a:r>
            <a:r>
              <a:rPr lang="en-MY" sz="1800" dirty="0"/>
              <a:t> best score: 0.8464285714285713)</a:t>
            </a:r>
          </a:p>
          <a:p>
            <a:pPr marL="800100" lvl="1" indent="-342900">
              <a:buFont typeface="+mj-lt"/>
              <a:buAutoNum type="arabicPeriod"/>
            </a:pPr>
            <a:endParaRPr lang="en-MY" sz="18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RESULTS</a:t>
            </a:r>
          </a:p>
          <a:p>
            <a:pPr>
              <a:spcBef>
                <a:spcPts val="500"/>
              </a:spcBef>
            </a:pPr>
            <a:r>
              <a:rPr lang="en-US" sz="3400" b="1" dirty="0">
                <a:solidFill>
                  <a:schemeClr val="bg1"/>
                </a:solidFill>
                <a:latin typeface="Tw Cen MT Condensed" panose="020B0606020104020203" pitchFamily="34" charset="77"/>
              </a:rPr>
              <a:t>       Predictive Analysis</a:t>
            </a:r>
          </a:p>
        </p:txBody>
      </p:sp>
      <p:sp>
        <p:nvSpPr>
          <p:cNvPr id="7" name="Oval 6">
            <a:extLst>
              <a:ext uri="{FF2B5EF4-FFF2-40B4-BE49-F238E27FC236}">
                <a16:creationId xmlns:a16="http://schemas.microsoft.com/office/drawing/2014/main" id="{02B63748-5F71-8A45-9D9F-EE2C76A34E0D}"/>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18468420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126756"/>
            <a:ext cx="10515600" cy="4731244"/>
          </a:xfrm>
        </p:spPr>
        <p:txBody>
          <a:bodyPr>
            <a:normAutofit/>
          </a:bodyPr>
          <a:lstStyle/>
          <a:p>
            <a:r>
              <a:rPr lang="en-US" sz="2400" dirty="0"/>
              <a:t>From the data visualization section, we can see that some features may have correlation with the mission outcome in several ways. For example, </a:t>
            </a:r>
            <a:r>
              <a:rPr lang="en-MY" sz="2400" dirty="0"/>
              <a:t>with heavy payloads the successful landing or positive landing rate are more for orbit types Polar, LEO and ISS. However, for GTO, we cannot distinguish this well as both positive landing rate and negative landing(unsuccessful mission) are both there here.</a:t>
            </a:r>
          </a:p>
          <a:p>
            <a:r>
              <a:rPr lang="en-MY" sz="2400" dirty="0"/>
              <a:t>Therefore, each feature may have a certain impact on the final mission outcome. The exact ways of how each of these features impact the mission outcome are difficult to decipher. However, we can use some machine learning algorithms to learn the pattern of the past data and predict whether a mission will be successful or not based on the given features.</a:t>
            </a:r>
          </a:p>
          <a:p>
            <a:endParaRPr lang="en-MY" sz="24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DISCUSSION</a:t>
            </a:r>
          </a:p>
        </p:txBody>
      </p:sp>
    </p:spTree>
    <p:extLst>
      <p:ext uri="{BB962C8B-B14F-4D97-AF65-F5344CB8AC3E}">
        <p14:creationId xmlns:p14="http://schemas.microsoft.com/office/powerpoint/2010/main" val="41386647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318486"/>
            <a:ext cx="10515600" cy="4731244"/>
          </a:xfrm>
        </p:spPr>
        <p:txBody>
          <a:bodyPr>
            <a:normAutofit/>
          </a:bodyPr>
          <a:lstStyle/>
          <a:p>
            <a:r>
              <a:rPr lang="en-MY" sz="2400" dirty="0"/>
              <a:t>In this project, we try to predict if the first stage of a given Falcon 9 launch will land in order to determine the cost of a launch.</a:t>
            </a:r>
          </a:p>
          <a:p>
            <a:r>
              <a:rPr lang="en-MY" sz="2400" dirty="0"/>
              <a:t>Each feature of a Falcon 9 launch, such as its payload mass or orbit type, may affect the mission outcome in a certain way. </a:t>
            </a:r>
          </a:p>
          <a:p>
            <a:r>
              <a:rPr lang="en-MY" sz="2400" dirty="0"/>
              <a:t>Several machine learning algorithms are employed to learn the patterns of past Falcon 9 launch data to produce predictive models that can be used to predict the outcome of a Falcon 9 launch.</a:t>
            </a:r>
          </a:p>
          <a:p>
            <a:r>
              <a:rPr lang="en-MY" sz="2400" dirty="0"/>
              <a:t>The predictive model produced by decision tree algorithm performed the best among the 4 machine learning algorithms employed. </a:t>
            </a:r>
            <a:endParaRPr lang="en-US" dirty="0"/>
          </a:p>
          <a:p>
            <a:pPr lvl="1"/>
            <a:endParaRPr lang="en-US" dirty="0"/>
          </a:p>
          <a:p>
            <a:endParaRPr lang="en-US" sz="2400" dirty="0"/>
          </a:p>
          <a:p>
            <a:pPr lvl="1"/>
            <a:endParaRPr lang="en-US" sz="18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CONCLUSION</a:t>
            </a:r>
          </a:p>
        </p:txBody>
      </p:sp>
    </p:spTree>
    <p:extLst>
      <p:ext uri="{BB962C8B-B14F-4D97-AF65-F5344CB8AC3E}">
        <p14:creationId xmlns:p14="http://schemas.microsoft.com/office/powerpoint/2010/main" val="3127404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94021"/>
            <a:ext cx="10515600" cy="4731244"/>
          </a:xfrm>
        </p:spPr>
        <p:txBody>
          <a:bodyPr>
            <a:normAutofit/>
          </a:bodyPr>
          <a:lstStyle/>
          <a:p>
            <a:r>
              <a:rPr lang="en-MY" sz="2400" dirty="0"/>
              <a:t>In this capstone,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r>
              <a:rPr lang="en-MY" sz="2400" dirty="0"/>
              <a:t>Most unsuccessful landings are planned. Sometimes, SpaceX will perform a controlled landing in the ocean.</a:t>
            </a:r>
          </a:p>
          <a:p>
            <a:r>
              <a:rPr lang="en-MY" sz="2400" dirty="0"/>
              <a:t>The main question that we are trying to answer is, for a given set of features about a Falcon 9 rocket launch which include its payload mass, orbit type, launch site, and so on, will the first stage of the rocket land successfully?</a:t>
            </a:r>
          </a:p>
          <a:p>
            <a:pPr lvl="2"/>
            <a:endParaRPr lang="en-US" sz="1800" dirty="0"/>
          </a:p>
          <a:p>
            <a:pPr lvl="1"/>
            <a:endParaRPr lang="en-US" dirty="0"/>
          </a:p>
          <a:p>
            <a:pPr lvl="1"/>
            <a:endParaRPr lang="en-US" dirty="0"/>
          </a:p>
          <a:p>
            <a:endParaRPr lang="en-US" sz="2400" dirty="0"/>
          </a:p>
          <a:p>
            <a:pPr lvl="1"/>
            <a:endParaRPr lang="en-US" sz="18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INTRODUCTION</a:t>
            </a:r>
          </a:p>
        </p:txBody>
      </p:sp>
    </p:spTree>
    <p:extLst>
      <p:ext uri="{BB962C8B-B14F-4D97-AF65-F5344CB8AC3E}">
        <p14:creationId xmlns:p14="http://schemas.microsoft.com/office/powerpoint/2010/main" val="3899034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598413"/>
            <a:ext cx="10515600" cy="5333506"/>
          </a:xfrm>
        </p:spPr>
        <p:txBody>
          <a:bodyPr>
            <a:normAutofit/>
          </a:bodyPr>
          <a:lstStyle/>
          <a:p>
            <a:r>
              <a:rPr lang="en-US" sz="2000" dirty="0"/>
              <a:t>The overall methodology includes:</a:t>
            </a:r>
          </a:p>
          <a:p>
            <a:pPr marL="914400" lvl="1" indent="-457200">
              <a:buFont typeface="+mj-lt"/>
              <a:buAutoNum type="arabicPeriod"/>
            </a:pPr>
            <a:r>
              <a:rPr lang="en-US" sz="2000" dirty="0"/>
              <a:t>Data collection, wrangling, and formatting, using:</a:t>
            </a:r>
          </a:p>
          <a:p>
            <a:pPr lvl="2"/>
            <a:r>
              <a:rPr lang="en-US" sz="1800" dirty="0"/>
              <a:t>SpaceX API</a:t>
            </a:r>
          </a:p>
          <a:p>
            <a:pPr lvl="2"/>
            <a:r>
              <a:rPr lang="en-US" sz="1800" dirty="0"/>
              <a:t>Web scraping</a:t>
            </a:r>
          </a:p>
          <a:p>
            <a:pPr marL="914400" lvl="1" indent="-457200">
              <a:buFont typeface="+mj-lt"/>
              <a:buAutoNum type="arabicPeriod"/>
            </a:pPr>
            <a:r>
              <a:rPr lang="en-US" sz="2000" dirty="0"/>
              <a:t>Exploratory data analysis (EDA), using:</a:t>
            </a:r>
          </a:p>
          <a:p>
            <a:pPr lvl="2"/>
            <a:r>
              <a:rPr lang="en-US" sz="1800" dirty="0"/>
              <a:t>Pandas and NumPy </a:t>
            </a:r>
          </a:p>
          <a:p>
            <a:pPr lvl="2"/>
            <a:r>
              <a:rPr lang="en-US" sz="1800" dirty="0"/>
              <a:t>SQL</a:t>
            </a:r>
          </a:p>
          <a:p>
            <a:pPr marL="914400" lvl="1" indent="-457200">
              <a:buFont typeface="+mj-lt"/>
              <a:buAutoNum type="arabicPeriod"/>
            </a:pPr>
            <a:r>
              <a:rPr lang="en-US" sz="2000" dirty="0"/>
              <a:t>Data visualization, using:</a:t>
            </a:r>
          </a:p>
          <a:p>
            <a:pPr lvl="2"/>
            <a:r>
              <a:rPr lang="en-US" sz="1800" dirty="0"/>
              <a:t>Matplotlib and Seaborn</a:t>
            </a:r>
          </a:p>
          <a:p>
            <a:pPr lvl="2"/>
            <a:r>
              <a:rPr lang="en-US" sz="1800" dirty="0"/>
              <a:t>Folium</a:t>
            </a:r>
          </a:p>
          <a:p>
            <a:pPr lvl="2"/>
            <a:r>
              <a:rPr lang="en-US" sz="1800" dirty="0"/>
              <a:t>Dash</a:t>
            </a:r>
          </a:p>
          <a:p>
            <a:pPr marL="914400" lvl="1" indent="-457200">
              <a:buFont typeface="+mj-lt"/>
              <a:buAutoNum type="arabicPeriod"/>
            </a:pPr>
            <a:r>
              <a:rPr lang="en-US" sz="2000" dirty="0"/>
              <a:t>Machine learning prediction, using</a:t>
            </a:r>
          </a:p>
          <a:p>
            <a:pPr lvl="2"/>
            <a:r>
              <a:rPr lang="en-US" sz="1800" dirty="0"/>
              <a:t>Logistic regression</a:t>
            </a:r>
          </a:p>
          <a:p>
            <a:pPr lvl="2"/>
            <a:r>
              <a:rPr lang="en-US" sz="1800" dirty="0"/>
              <a:t>Support vector machine (SVM)</a:t>
            </a:r>
          </a:p>
          <a:p>
            <a:pPr lvl="2"/>
            <a:r>
              <a:rPr lang="en-US" sz="1800" dirty="0"/>
              <a:t>Decision tree</a:t>
            </a:r>
          </a:p>
          <a:p>
            <a:pPr lvl="2"/>
            <a:r>
              <a:rPr lang="en-US" sz="1800" dirty="0"/>
              <a:t>K-nearest neighbors (KNN)</a:t>
            </a:r>
          </a:p>
          <a:p>
            <a:pPr lvl="2"/>
            <a:endParaRPr lang="en-US" sz="1600" dirty="0"/>
          </a:p>
          <a:p>
            <a:pPr lvl="1"/>
            <a:endParaRPr lang="en-US" sz="2000" dirty="0"/>
          </a:p>
          <a:p>
            <a:pPr lvl="1"/>
            <a:endParaRPr lang="en-US" sz="2000" dirty="0"/>
          </a:p>
          <a:p>
            <a:endParaRPr lang="en-US" sz="2000" dirty="0"/>
          </a:p>
          <a:p>
            <a:pPr lvl="1"/>
            <a:endParaRPr lang="en-US" sz="16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METHODOLOGY </a:t>
            </a:r>
          </a:p>
        </p:txBody>
      </p:sp>
    </p:spTree>
    <p:extLst>
      <p:ext uri="{BB962C8B-B14F-4D97-AF65-F5344CB8AC3E}">
        <p14:creationId xmlns:p14="http://schemas.microsoft.com/office/powerpoint/2010/main" val="3244792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825625"/>
            <a:ext cx="10515600" cy="4731244"/>
          </a:xfrm>
        </p:spPr>
        <p:txBody>
          <a:bodyPr>
            <a:normAutofit/>
          </a:bodyPr>
          <a:lstStyle/>
          <a:p>
            <a:r>
              <a:rPr lang="en-US" sz="2400" dirty="0"/>
              <a:t>SpaceX API</a:t>
            </a:r>
          </a:p>
          <a:p>
            <a:pPr lvl="1"/>
            <a:r>
              <a:rPr lang="en-US" sz="2000" dirty="0"/>
              <a:t>The API used is </a:t>
            </a:r>
            <a:r>
              <a:rPr lang="en-MY" sz="2000" u="sng" dirty="0">
                <a:hlinkClick r:id="rId2"/>
              </a:rPr>
              <a:t>https://api.spacexdata.com/v4/rockets/</a:t>
            </a:r>
            <a:r>
              <a:rPr lang="en-MY" sz="2000" u="sng" dirty="0"/>
              <a:t>.</a:t>
            </a:r>
          </a:p>
          <a:p>
            <a:pPr lvl="1"/>
            <a:r>
              <a:rPr lang="en-MY" sz="2000" dirty="0"/>
              <a:t>The API provides data about many types of rocket launches done by SpaceX, the data is therefore filtered to include only Falcon 9 launches.</a:t>
            </a:r>
          </a:p>
          <a:p>
            <a:pPr lvl="1"/>
            <a:r>
              <a:rPr lang="en-MY" sz="2000" dirty="0"/>
              <a:t>Every missing value in the data is replaced the mean </a:t>
            </a:r>
            <a:r>
              <a:rPr lang="en-US" sz="2000" dirty="0"/>
              <a:t>the column that the missing value belongs to. </a:t>
            </a:r>
          </a:p>
          <a:p>
            <a:pPr lvl="1"/>
            <a:r>
              <a:rPr lang="en-US" sz="2000" dirty="0"/>
              <a:t>We end up with 90 rows or instances and 17 columns or features. The picture below shows the first few rows of the data:</a:t>
            </a:r>
            <a:endParaRPr lang="en-US" sz="1400" dirty="0"/>
          </a:p>
          <a:p>
            <a:pPr lvl="2"/>
            <a:endParaRPr lang="en-US" sz="1800" dirty="0"/>
          </a:p>
          <a:p>
            <a:pPr lvl="1"/>
            <a:endParaRPr lang="en-US" dirty="0"/>
          </a:p>
          <a:p>
            <a:pPr lvl="1"/>
            <a:endParaRPr lang="en-US" dirty="0"/>
          </a:p>
          <a:p>
            <a:endParaRPr lang="en-US" sz="2400" dirty="0"/>
          </a:p>
          <a:p>
            <a:pPr lvl="1"/>
            <a:endParaRPr lang="en-US" sz="18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METHODOLOGY</a:t>
            </a:r>
          </a:p>
          <a:p>
            <a:pPr>
              <a:spcBef>
                <a:spcPts val="500"/>
              </a:spcBef>
            </a:pPr>
            <a:r>
              <a:rPr lang="en-US" sz="3400" b="1" dirty="0">
                <a:solidFill>
                  <a:schemeClr val="bg1"/>
                </a:solidFill>
                <a:latin typeface="Tw Cen MT Condensed" panose="020B0606020104020203" pitchFamily="34" charset="77"/>
              </a:rPr>
              <a:t>       Data collection, wrangling, and formatting </a:t>
            </a:r>
          </a:p>
        </p:txBody>
      </p:sp>
      <p:pic>
        <p:nvPicPr>
          <p:cNvPr id="8" name="Picture 7">
            <a:extLst>
              <a:ext uri="{FF2B5EF4-FFF2-40B4-BE49-F238E27FC236}">
                <a16:creationId xmlns:a16="http://schemas.microsoft.com/office/drawing/2014/main" id="{0ADAE0DC-976E-B14A-88E3-EFB06F37836A}"/>
              </a:ext>
            </a:extLst>
          </p:cNvPr>
          <p:cNvPicPr>
            <a:picLocks noChangeAspect="1"/>
          </p:cNvPicPr>
          <p:nvPr/>
        </p:nvPicPr>
        <p:blipFill>
          <a:blip r:embed="rId3"/>
          <a:stretch>
            <a:fillRect/>
          </a:stretch>
        </p:blipFill>
        <p:spPr>
          <a:xfrm>
            <a:off x="0" y="4519063"/>
            <a:ext cx="12192000" cy="2037806"/>
          </a:xfrm>
          <a:prstGeom prst="rect">
            <a:avLst/>
          </a:prstGeom>
        </p:spPr>
      </p:pic>
      <p:sp>
        <p:nvSpPr>
          <p:cNvPr id="9" name="Oval 8">
            <a:extLst>
              <a:ext uri="{FF2B5EF4-FFF2-40B4-BE49-F238E27FC236}">
                <a16:creationId xmlns:a16="http://schemas.microsoft.com/office/drawing/2014/main" id="{41B95D63-E036-6A45-B6E5-44E7217369A7}"/>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Tree>
    <p:extLst>
      <p:ext uri="{BB962C8B-B14F-4D97-AF65-F5344CB8AC3E}">
        <p14:creationId xmlns:p14="http://schemas.microsoft.com/office/powerpoint/2010/main" val="2600051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825625"/>
            <a:ext cx="10515600" cy="4731244"/>
          </a:xfrm>
        </p:spPr>
        <p:txBody>
          <a:bodyPr>
            <a:normAutofit/>
          </a:bodyPr>
          <a:lstStyle/>
          <a:p>
            <a:r>
              <a:rPr lang="en-US" sz="2400" dirty="0"/>
              <a:t>Web scraping</a:t>
            </a:r>
          </a:p>
          <a:p>
            <a:pPr lvl="1"/>
            <a:r>
              <a:rPr lang="en-US" sz="2000" dirty="0"/>
              <a:t>The data is scraped from  </a:t>
            </a:r>
            <a:r>
              <a:rPr lang="en-MY" sz="2000" dirty="0">
                <a:hlinkClick r:id="rId2"/>
              </a:rPr>
              <a:t>https://en.wikipedia.org/w/index.php?title=List_of_Falcon_9_and_Falcon_Heavy_launches&amp;oldid=1027686922</a:t>
            </a:r>
            <a:endParaRPr lang="en-MY" sz="2000" dirty="0"/>
          </a:p>
          <a:p>
            <a:pPr lvl="1"/>
            <a:r>
              <a:rPr lang="en-MY" sz="2000" dirty="0"/>
              <a:t>The website contains only the data about Falcon 9 launches.</a:t>
            </a:r>
          </a:p>
          <a:p>
            <a:pPr lvl="1"/>
            <a:r>
              <a:rPr lang="en-US" sz="2000" dirty="0"/>
              <a:t>We end up with 121 rows or instances and 11 columns or features. The picture below shows the first few rows of the data:</a:t>
            </a:r>
            <a:endParaRPr lang="en-US" sz="1400" dirty="0"/>
          </a:p>
          <a:p>
            <a:pPr lvl="2"/>
            <a:endParaRPr lang="en-US" sz="1800" dirty="0"/>
          </a:p>
          <a:p>
            <a:pPr lvl="1"/>
            <a:endParaRPr lang="en-US" dirty="0"/>
          </a:p>
          <a:p>
            <a:pPr lvl="1"/>
            <a:endParaRPr lang="en-US" dirty="0"/>
          </a:p>
          <a:p>
            <a:endParaRPr lang="en-US" sz="2400" dirty="0"/>
          </a:p>
          <a:p>
            <a:pPr lvl="1"/>
            <a:endParaRPr lang="en-US" sz="18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METHODOLOGY</a:t>
            </a:r>
          </a:p>
          <a:p>
            <a:pPr>
              <a:spcBef>
                <a:spcPts val="500"/>
              </a:spcBef>
            </a:pPr>
            <a:r>
              <a:rPr lang="en-US" sz="3400" b="1" dirty="0">
                <a:solidFill>
                  <a:schemeClr val="bg1"/>
                </a:solidFill>
                <a:latin typeface="Tw Cen MT Condensed" panose="020B0606020104020203" pitchFamily="34" charset="77"/>
              </a:rPr>
              <a:t>       Data collection, wrangling, and formatting </a:t>
            </a:r>
          </a:p>
        </p:txBody>
      </p:sp>
      <p:sp>
        <p:nvSpPr>
          <p:cNvPr id="9" name="Oval 8">
            <a:extLst>
              <a:ext uri="{FF2B5EF4-FFF2-40B4-BE49-F238E27FC236}">
                <a16:creationId xmlns:a16="http://schemas.microsoft.com/office/drawing/2014/main" id="{41B95D63-E036-6A45-B6E5-44E7217369A7}"/>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pic>
        <p:nvPicPr>
          <p:cNvPr id="7" name="Picture 6">
            <a:extLst>
              <a:ext uri="{FF2B5EF4-FFF2-40B4-BE49-F238E27FC236}">
                <a16:creationId xmlns:a16="http://schemas.microsoft.com/office/drawing/2014/main" id="{7028EF35-E096-3E41-B917-D28293E60B99}"/>
              </a:ext>
            </a:extLst>
          </p:cNvPr>
          <p:cNvPicPr>
            <a:picLocks noChangeAspect="1"/>
          </p:cNvPicPr>
          <p:nvPr/>
        </p:nvPicPr>
        <p:blipFill>
          <a:blip r:embed="rId3"/>
          <a:stretch>
            <a:fillRect/>
          </a:stretch>
        </p:blipFill>
        <p:spPr>
          <a:xfrm>
            <a:off x="0" y="4191247"/>
            <a:ext cx="12192000" cy="2418155"/>
          </a:xfrm>
          <a:prstGeom prst="rect">
            <a:avLst/>
          </a:prstGeom>
        </p:spPr>
      </p:pic>
    </p:spTree>
    <p:extLst>
      <p:ext uri="{BB962C8B-B14F-4D97-AF65-F5344CB8AC3E}">
        <p14:creationId xmlns:p14="http://schemas.microsoft.com/office/powerpoint/2010/main" val="1576349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923169"/>
            <a:ext cx="10515600" cy="4731244"/>
          </a:xfrm>
        </p:spPr>
        <p:txBody>
          <a:bodyPr>
            <a:normAutofit/>
          </a:bodyPr>
          <a:lstStyle/>
          <a:p>
            <a:r>
              <a:rPr lang="en-US" sz="2400" dirty="0"/>
              <a:t>The data is later processed so that there are no missing entries and categorical features are encoded using one-hot encoding.</a:t>
            </a:r>
          </a:p>
          <a:p>
            <a:r>
              <a:rPr lang="en-US" sz="2400" dirty="0"/>
              <a:t>An extra column called ‘Class’ is also added to the data frame. The column ‘Class’ contains 0 if a given launch is failed and 1 if it is successful.</a:t>
            </a:r>
          </a:p>
          <a:p>
            <a:r>
              <a:rPr lang="en-US" sz="2400" dirty="0"/>
              <a:t>In the end, we end up with 90 rows or instances and 83 columns or features.</a:t>
            </a:r>
            <a:endParaRPr lang="en-US" sz="1800" dirty="0"/>
          </a:p>
          <a:p>
            <a:pPr lvl="1"/>
            <a:endParaRPr lang="en-US" dirty="0"/>
          </a:p>
          <a:p>
            <a:pPr lvl="1"/>
            <a:endParaRPr lang="en-US" dirty="0"/>
          </a:p>
          <a:p>
            <a:endParaRPr lang="en-US" sz="2400" dirty="0"/>
          </a:p>
          <a:p>
            <a:pPr lvl="1"/>
            <a:endParaRPr lang="en-US" sz="18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METHODOLOGY</a:t>
            </a:r>
          </a:p>
          <a:p>
            <a:pPr>
              <a:spcBef>
                <a:spcPts val="500"/>
              </a:spcBef>
            </a:pPr>
            <a:r>
              <a:rPr lang="en-US" sz="3400" b="1" dirty="0">
                <a:solidFill>
                  <a:schemeClr val="bg1"/>
                </a:solidFill>
                <a:latin typeface="Tw Cen MT Condensed" panose="020B0606020104020203" pitchFamily="34" charset="77"/>
              </a:rPr>
              <a:t>       Data collection, wrangling, and formatting </a:t>
            </a:r>
          </a:p>
        </p:txBody>
      </p:sp>
      <p:sp>
        <p:nvSpPr>
          <p:cNvPr id="9" name="Oval 8">
            <a:extLst>
              <a:ext uri="{FF2B5EF4-FFF2-40B4-BE49-F238E27FC236}">
                <a16:creationId xmlns:a16="http://schemas.microsoft.com/office/drawing/2014/main" id="{41B95D63-E036-6A45-B6E5-44E7217369A7}"/>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Tree>
    <p:extLst>
      <p:ext uri="{BB962C8B-B14F-4D97-AF65-F5344CB8AC3E}">
        <p14:creationId xmlns:p14="http://schemas.microsoft.com/office/powerpoint/2010/main" val="2933084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229996"/>
            <a:ext cx="10515600" cy="4731244"/>
          </a:xfrm>
        </p:spPr>
        <p:txBody>
          <a:bodyPr>
            <a:normAutofit/>
          </a:bodyPr>
          <a:lstStyle/>
          <a:p>
            <a:r>
              <a:rPr lang="en-US" sz="2400" dirty="0"/>
              <a:t>Pandas and NumPy</a:t>
            </a:r>
          </a:p>
          <a:p>
            <a:pPr lvl="1"/>
            <a:r>
              <a:rPr lang="en-US" sz="2000" dirty="0"/>
              <a:t>Functions from the Pandas and NumPy libraries are used to derive basic information about the data collected, which includes:</a:t>
            </a:r>
          </a:p>
          <a:p>
            <a:pPr lvl="2"/>
            <a:r>
              <a:rPr lang="en-US" sz="1800" dirty="0"/>
              <a:t>The number of launches on each launch site</a:t>
            </a:r>
          </a:p>
          <a:p>
            <a:pPr lvl="2"/>
            <a:r>
              <a:rPr lang="en-US" sz="1800" dirty="0"/>
              <a:t>The number of occurrence of each orbit</a:t>
            </a:r>
          </a:p>
          <a:p>
            <a:pPr lvl="2"/>
            <a:r>
              <a:rPr lang="en-US" sz="1800" dirty="0"/>
              <a:t>The number and occurrence of each mission outcome</a:t>
            </a:r>
          </a:p>
          <a:p>
            <a:r>
              <a:rPr lang="en-US" sz="2400" dirty="0"/>
              <a:t>SQL</a:t>
            </a:r>
          </a:p>
          <a:p>
            <a:pPr lvl="1"/>
            <a:r>
              <a:rPr lang="en-US" sz="2000" dirty="0"/>
              <a:t>The data is queried using SQL to answer several questions about the data such as:</a:t>
            </a:r>
          </a:p>
          <a:p>
            <a:pPr lvl="2"/>
            <a:r>
              <a:rPr lang="en-US" sz="1800" dirty="0"/>
              <a:t>The names of the unique launch sites in the space mission</a:t>
            </a:r>
          </a:p>
          <a:p>
            <a:pPr lvl="2"/>
            <a:r>
              <a:rPr lang="en-US" sz="1800" dirty="0"/>
              <a:t>The total payload mass carried by boosters launched by NASA (CRS)</a:t>
            </a:r>
          </a:p>
          <a:p>
            <a:pPr lvl="2"/>
            <a:r>
              <a:rPr lang="en-US" sz="1800" dirty="0"/>
              <a:t>The average payload mass carried by booster version F9 v1.1</a:t>
            </a:r>
            <a:endParaRPr lang="en-US" sz="2600" dirty="0"/>
          </a:p>
          <a:p>
            <a:pPr lvl="1"/>
            <a:endParaRPr lang="en-US" sz="2000" dirty="0"/>
          </a:p>
          <a:p>
            <a:endParaRPr lang="en-US" sz="2600" dirty="0"/>
          </a:p>
          <a:p>
            <a:pPr lvl="2"/>
            <a:endParaRPr lang="en-US" sz="1800" dirty="0"/>
          </a:p>
          <a:p>
            <a:pPr lvl="2"/>
            <a:endParaRPr lang="en-US" sz="1800" dirty="0"/>
          </a:p>
          <a:p>
            <a:pPr lvl="1"/>
            <a:endParaRPr lang="en-US" dirty="0"/>
          </a:p>
          <a:p>
            <a:pPr lvl="1"/>
            <a:endParaRPr lang="en-US" dirty="0"/>
          </a:p>
          <a:p>
            <a:endParaRPr lang="en-US" sz="2400" dirty="0"/>
          </a:p>
          <a:p>
            <a:pPr lvl="1"/>
            <a:endParaRPr lang="en-US" sz="1800" dirty="0"/>
          </a:p>
        </p:txBody>
      </p:sp>
      <p:sp>
        <p:nvSpPr>
          <p:cNvPr id="4" name="Rectangle 3">
            <a:extLst>
              <a:ext uri="{FF2B5EF4-FFF2-40B4-BE49-F238E27FC236}">
                <a16:creationId xmlns:a16="http://schemas.microsoft.com/office/drawing/2014/main" id="{8463694A-1AD3-8A4E-8298-231A1B992490}"/>
              </a:ext>
            </a:extLst>
          </p:cNvPr>
          <p:cNvSpPr/>
          <p:nvPr/>
        </p:nvSpPr>
        <p:spPr>
          <a:xfrm>
            <a:off x="0" y="-1"/>
            <a:ext cx="12192000" cy="1499617"/>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6146" name="Picture 2">
            <a:extLst>
              <a:ext uri="{FF2B5EF4-FFF2-40B4-BE49-F238E27FC236}">
                <a16:creationId xmlns:a16="http://schemas.microsoft.com/office/drawing/2014/main" id="{F82877E5-D41D-6C48-9AD5-CECED63B4E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664837"/>
            <a:ext cx="2182424" cy="88206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NumPy - Wikipedia">
            <a:extLst>
              <a:ext uri="{FF2B5EF4-FFF2-40B4-BE49-F238E27FC236}">
                <a16:creationId xmlns:a16="http://schemas.microsoft.com/office/drawing/2014/main" id="{CF6682F3-FE56-694B-8E04-427DE4343A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7982" y="1593694"/>
            <a:ext cx="2182424" cy="982091"/>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How to calculate quartiles in SQL (descriptive statistics, SQL, statistics)  - Quora">
            <a:extLst>
              <a:ext uri="{FF2B5EF4-FFF2-40B4-BE49-F238E27FC236}">
                <a16:creationId xmlns:a16="http://schemas.microsoft.com/office/drawing/2014/main" id="{53E704E8-7DDD-0043-9420-0A27982A4C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4298" y="3815702"/>
            <a:ext cx="1489792" cy="779916"/>
          </a:xfrm>
          <a:prstGeom prst="rect">
            <a:avLst/>
          </a:prstGeom>
          <a:noFill/>
          <a:extLst>
            <a:ext uri="{909E8E84-426E-40DD-AFC4-6F175D3DCCD1}">
              <a14:hiddenFill xmlns:a14="http://schemas.microsoft.com/office/drawing/2010/main">
                <a:solidFill>
                  <a:srgbClr val="FFFFFF"/>
                </a:solidFill>
              </a14:hiddenFill>
            </a:ext>
          </a:extLst>
        </p:spPr>
      </p:pic>
      <p:sp>
        <p:nvSpPr>
          <p:cNvPr id="16" name="Title 1">
            <a:extLst>
              <a:ext uri="{FF2B5EF4-FFF2-40B4-BE49-F238E27FC236}">
                <a16:creationId xmlns:a16="http://schemas.microsoft.com/office/drawing/2014/main" id="{B4E71630-AF17-D243-A3AC-591AD96090DE}"/>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METHODOLOGY</a:t>
            </a:r>
          </a:p>
          <a:p>
            <a:pPr>
              <a:spcBef>
                <a:spcPts val="500"/>
              </a:spcBef>
            </a:pPr>
            <a:r>
              <a:rPr lang="en-US" sz="3400" b="1" dirty="0">
                <a:solidFill>
                  <a:schemeClr val="bg1"/>
                </a:solidFill>
                <a:latin typeface="Tw Cen MT Condensed" panose="020B0606020104020203" pitchFamily="34" charset="77"/>
              </a:rPr>
              <a:t>       Exploratory Data Analysis (EDA) </a:t>
            </a:r>
          </a:p>
        </p:txBody>
      </p:sp>
      <p:sp>
        <p:nvSpPr>
          <p:cNvPr id="17" name="Oval 16">
            <a:extLst>
              <a:ext uri="{FF2B5EF4-FFF2-40B4-BE49-F238E27FC236}">
                <a16:creationId xmlns:a16="http://schemas.microsoft.com/office/drawing/2014/main" id="{2C82D65F-1EA8-4942-B1EE-C0FEDAAC0172}"/>
              </a:ext>
            </a:extLst>
          </p:cNvPr>
          <p:cNvSpPr/>
          <p:nvPr/>
        </p:nvSpPr>
        <p:spPr>
          <a:xfrm>
            <a:off x="956186" y="818311"/>
            <a:ext cx="432000" cy="432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Tree>
    <p:extLst>
      <p:ext uri="{BB962C8B-B14F-4D97-AF65-F5344CB8AC3E}">
        <p14:creationId xmlns:p14="http://schemas.microsoft.com/office/powerpoint/2010/main" val="3714838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340</TotalTime>
  <Words>2014</Words>
  <Application>Microsoft Office PowerPoint</Application>
  <PresentationFormat>Widescreen</PresentationFormat>
  <Paragraphs>340</Paragraphs>
  <Slides>36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Calibri Light</vt:lpstr>
      <vt:lpstr>Tw Cen MT</vt:lpstr>
      <vt:lpstr>Tw Cen MT Condensed</vt:lpstr>
      <vt:lpstr>Office Theme</vt:lpstr>
      <vt:lpstr>Applied Data Science capstone</vt:lpstr>
      <vt:lpstr>PowerPoint Presentation</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lpstr>Outline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Georges hajj</cp:lastModifiedBy>
  <cp:revision>202</cp:revision>
  <dcterms:created xsi:type="dcterms:W3CDTF">2022-01-04T01:00:05Z</dcterms:created>
  <dcterms:modified xsi:type="dcterms:W3CDTF">2023-11-23T22:14:59Z</dcterms:modified>
</cp:coreProperties>
</file>

<file path=docProps/thumbnail.jpeg>
</file>